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4" r:id="rId37"/>
    <p:sldId id="293" r:id="rId38"/>
    <p:sldId id="295" r:id="rId39"/>
    <p:sldId id="296" r:id="rId40"/>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DM Sans" pitchFamily="2"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Poppins" panose="00000500000000000000" pitchFamily="2" charset="0"/>
      <p:regular r:id="rId54"/>
      <p:bold r:id="rId55"/>
      <p:italic r:id="rId56"/>
      <p:boldItalic r:id="rId57"/>
    </p:embeddedFont>
    <p:embeddedFont>
      <p:font typeface="Poppins Black" panose="00000A00000000000000" pitchFamily="2" charset="0"/>
      <p:bold r:id="rId58"/>
      <p:boldItalic r:id="rId59"/>
    </p:embeddedFont>
    <p:embeddedFont>
      <p:font typeface="Poppins Medium" panose="00000600000000000000" pitchFamily="2" charset="0"/>
      <p:regular r:id="rId60"/>
      <p:bold r:id="rId61"/>
      <p:italic r:id="rId62"/>
      <p:boldItalic r:id="rId63"/>
    </p:embeddedFont>
    <p:embeddedFont>
      <p:font typeface="Poppins SemiBold" panose="000007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hHbHXuS3Sr2Up+aTF6RHNt9XRu3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0.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86" name="Google Shape;86;p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87" name="Google Shape;87;p1: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90" name="Google Shape;90;p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0: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12: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412" name="Google Shape;412;p1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413" name="Google Shape;413;p13: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1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1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416" name="Google Shape;416;p1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16: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18: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1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15: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19: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20: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21: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105" name="Google Shape;105;p2: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106" name="Google Shape;106;p2: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109" name="Google Shape;109;p2: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2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2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23: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2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2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2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25: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26: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3" name="Google Shape;593;p27: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28: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2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8" name="Google Shape;618;p29: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3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p30: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3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31: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137" name="Google Shape;137;p3: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138" name="Google Shape;138;p3: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3: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3: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141" name="Google Shape;141;p3: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32: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4" name="Google Shape;654;p32: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33: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33: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3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34: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35: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p35: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3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36: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3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p37:notes"/>
          <p:cNvSpPr>
            <a:spLocks noGrp="1" noRot="1" noChangeAspect="1"/>
          </p:cNvSpPr>
          <p:nvPr>
            <p:ph type="sldImg" idx="2"/>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3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3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3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3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4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4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764" name="Google Shape;764;p4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765" name="Google Shape;765;p4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41: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41: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768" name="Google Shape;768;p41: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4: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4: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p:txBody>
      </p:sp>
      <p:sp>
        <p:nvSpPr>
          <p:cNvPr id="209" name="Google Shape;209;p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1.7.2013</a:t>
            </a:r>
            <a:endParaRPr/>
          </a:p>
        </p:txBody>
      </p:sp>
      <p:sp>
        <p:nvSpPr>
          <p:cNvPr id="210" name="Google Shape;210;p5:notes"/>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5:notes"/>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5:notes"/>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sz="1200"/>
          </a:p>
        </p:txBody>
      </p:sp>
      <p:sp>
        <p:nvSpPr>
          <p:cNvPr id="213" name="Google Shape;213;p5:notes"/>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1200" b="0" i="0" u="none" strike="noStrike" cap="non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6: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6: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7: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9: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9: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5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5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4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4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4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4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4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5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51"/>
          <p:cNvSpPr>
            <a:spLocks noGrp="1"/>
          </p:cNvSpPr>
          <p:nvPr>
            <p:ph type="pic" idx="2"/>
          </p:nvPr>
        </p:nvSpPr>
        <p:spPr>
          <a:xfrm>
            <a:off x="1792288" y="612775"/>
            <a:ext cx="5486400" cy="4114800"/>
          </a:xfrm>
          <a:prstGeom prst="rect">
            <a:avLst/>
          </a:prstGeom>
          <a:noFill/>
          <a:ln>
            <a:noFill/>
          </a:ln>
        </p:spPr>
      </p:sp>
      <p:sp>
        <p:nvSpPr>
          <p:cNvPr id="68" name="Google Shape;68;p5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www.kaggle.com/datasets/iamsouravbanerjee/heart-attack-prediction-dataset" TargetMode="External"/><Relationship Id="rId3" Type="http://schemas.openxmlformats.org/officeDocument/2006/relationships/image" Target="../media/image5.png"/><Relationship Id="rId7"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ibco.com/reference-center/what-is-data-cleansing"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png"/><Relationship Id="rId10" Type="http://schemas.openxmlformats.org/officeDocument/2006/relationships/image" Target="../media/image12.jpg"/><Relationship Id="rId4" Type="http://schemas.openxmlformats.org/officeDocument/2006/relationships/image" Target="../media/image6.png"/><Relationship Id="rId9" Type="http://schemas.openxmlformats.org/officeDocument/2006/relationships/image" Target="../media/image11.jp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59.jp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4.jp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p:nvPr/>
        </p:nvSpPr>
        <p:spPr>
          <a:xfrm flipH="1">
            <a:off x="15420024" y="0"/>
            <a:ext cx="2867976" cy="10287000"/>
          </a:xfrm>
          <a:custGeom>
            <a:avLst/>
            <a:gdLst/>
            <a:ahLst/>
            <a:cxnLst/>
            <a:rect l="l" t="t" r="r" b="b"/>
            <a:pathLst>
              <a:path w="2867976" h="10287000" extrusionOk="0">
                <a:moveTo>
                  <a:pt x="2867976" y="0"/>
                </a:moveTo>
                <a:lnTo>
                  <a:pt x="0" y="0"/>
                </a:lnTo>
                <a:lnTo>
                  <a:pt x="0" y="10287000"/>
                </a:lnTo>
                <a:lnTo>
                  <a:pt x="2867976" y="10287000"/>
                </a:lnTo>
                <a:lnTo>
                  <a:pt x="2867976" y="0"/>
                </a:lnTo>
                <a:close/>
              </a:path>
            </a:pathLst>
          </a:custGeom>
          <a:blipFill rotWithShape="1">
            <a:blip r:embed="rId3">
              <a:alphaModFix/>
            </a:blip>
            <a:stretch>
              <a:fillRect l="-442888" b="-1030"/>
            </a:stretch>
          </a:blipFill>
          <a:ln>
            <a:noFill/>
          </a:ln>
        </p:spPr>
        <p:txBody>
          <a:bodyPr/>
          <a:lstStyle/>
          <a:p>
            <a:endParaRPr lang="id-ID"/>
          </a:p>
        </p:txBody>
      </p:sp>
      <p:sp>
        <p:nvSpPr>
          <p:cNvPr id="93" name="Google Shape;93;p1"/>
          <p:cNvSpPr/>
          <p:nvPr/>
        </p:nvSpPr>
        <p:spPr>
          <a:xfrm>
            <a:off x="0" y="0"/>
            <a:ext cx="15420024" cy="10287000"/>
          </a:xfrm>
          <a:custGeom>
            <a:avLst/>
            <a:gdLst/>
            <a:ahLst/>
            <a:cxnLst/>
            <a:rect l="l" t="t" r="r" b="b"/>
            <a:pathLst>
              <a:path w="15420024" h="10287000" extrusionOk="0">
                <a:moveTo>
                  <a:pt x="0" y="0"/>
                </a:moveTo>
                <a:lnTo>
                  <a:pt x="15420024" y="0"/>
                </a:lnTo>
                <a:lnTo>
                  <a:pt x="15420024" y="10287000"/>
                </a:lnTo>
                <a:lnTo>
                  <a:pt x="0" y="10287000"/>
                </a:lnTo>
                <a:lnTo>
                  <a:pt x="0" y="0"/>
                </a:lnTo>
                <a:close/>
              </a:path>
            </a:pathLst>
          </a:custGeom>
          <a:blipFill rotWithShape="1">
            <a:blip r:embed="rId3">
              <a:alphaModFix/>
            </a:blip>
            <a:stretch>
              <a:fillRect t="-25" b="-24"/>
            </a:stretch>
          </a:blipFill>
          <a:ln>
            <a:noFill/>
          </a:ln>
        </p:spPr>
        <p:txBody>
          <a:bodyPr/>
          <a:lstStyle/>
          <a:p>
            <a:endParaRPr lang="id-ID"/>
          </a:p>
        </p:txBody>
      </p:sp>
      <p:sp>
        <p:nvSpPr>
          <p:cNvPr id="94" name="Google Shape;94;p1"/>
          <p:cNvSpPr/>
          <p:nvPr/>
        </p:nvSpPr>
        <p:spPr>
          <a:xfrm>
            <a:off x="0" y="0"/>
            <a:ext cx="18288000" cy="8366760"/>
          </a:xfrm>
          <a:custGeom>
            <a:avLst/>
            <a:gdLst/>
            <a:ahLst/>
            <a:cxnLst/>
            <a:rect l="l" t="t" r="r" b="b"/>
            <a:pathLst>
              <a:path w="24384000" h="11155680" extrusionOk="0">
                <a:moveTo>
                  <a:pt x="0" y="0"/>
                </a:moveTo>
                <a:lnTo>
                  <a:pt x="24384000" y="0"/>
                </a:lnTo>
                <a:lnTo>
                  <a:pt x="24384000" y="11155680"/>
                </a:lnTo>
                <a:lnTo>
                  <a:pt x="0" y="11155680"/>
                </a:lnTo>
                <a:close/>
              </a:path>
            </a:pathLst>
          </a:custGeom>
          <a:solidFill>
            <a:srgbClr val="0E3D67">
              <a:alpha val="69411"/>
            </a:srgbClr>
          </a:solidFill>
          <a:ln>
            <a:noFill/>
          </a:ln>
        </p:spPr>
        <p:txBody>
          <a:bodyPr/>
          <a:lstStyle/>
          <a:p>
            <a:endParaRPr lang="id-ID"/>
          </a:p>
        </p:txBody>
      </p:sp>
      <p:sp>
        <p:nvSpPr>
          <p:cNvPr id="95" name="Google Shape;95;p1"/>
          <p:cNvSpPr/>
          <p:nvPr/>
        </p:nvSpPr>
        <p:spPr>
          <a:xfrm>
            <a:off x="0" y="8366760"/>
            <a:ext cx="18276571" cy="1920240"/>
          </a:xfrm>
          <a:custGeom>
            <a:avLst/>
            <a:gdLst/>
            <a:ahLst/>
            <a:cxnLst/>
            <a:rect l="l" t="t" r="r" b="b"/>
            <a:pathLst>
              <a:path w="24368761" h="2560320" extrusionOk="0">
                <a:moveTo>
                  <a:pt x="0" y="0"/>
                </a:moveTo>
                <a:lnTo>
                  <a:pt x="24368761" y="0"/>
                </a:lnTo>
                <a:lnTo>
                  <a:pt x="24368761" y="2560320"/>
                </a:lnTo>
                <a:lnTo>
                  <a:pt x="0" y="2560320"/>
                </a:lnTo>
                <a:close/>
              </a:path>
            </a:pathLst>
          </a:custGeom>
          <a:solidFill>
            <a:srgbClr val="0E3D67"/>
          </a:solidFill>
          <a:ln>
            <a:noFill/>
          </a:ln>
        </p:spPr>
        <p:txBody>
          <a:bodyPr/>
          <a:lstStyle/>
          <a:p>
            <a:endParaRPr lang="id-ID"/>
          </a:p>
        </p:txBody>
      </p:sp>
      <p:sp>
        <p:nvSpPr>
          <p:cNvPr id="96" name="Google Shape;96;p1"/>
          <p:cNvSpPr txBox="1"/>
          <p:nvPr/>
        </p:nvSpPr>
        <p:spPr>
          <a:xfrm>
            <a:off x="1028700" y="4290111"/>
            <a:ext cx="16399633" cy="2056531"/>
          </a:xfrm>
          <a:prstGeom prst="rect">
            <a:avLst/>
          </a:prstGeom>
          <a:noFill/>
          <a:ln>
            <a:noFill/>
          </a:ln>
        </p:spPr>
        <p:txBody>
          <a:bodyPr spcFirstLastPara="1" wrap="square" lIns="0" tIns="0" rIns="0" bIns="0" anchor="t" anchorCtr="0">
            <a:spAutoFit/>
          </a:bodyPr>
          <a:lstStyle/>
          <a:p>
            <a:pPr marL="0" marR="0" lvl="0" indent="0" algn="r" rtl="0">
              <a:lnSpc>
                <a:spcPct val="118992"/>
              </a:lnSpc>
              <a:spcBef>
                <a:spcPts val="0"/>
              </a:spcBef>
              <a:spcAft>
                <a:spcPts val="0"/>
              </a:spcAft>
              <a:buNone/>
            </a:pPr>
            <a:r>
              <a:rPr lang="en-US" sz="6850" b="0" i="0" u="none" strike="noStrike" cap="none" dirty="0">
                <a:solidFill>
                  <a:srgbClr val="FFFFFF"/>
                </a:solidFill>
                <a:latin typeface="Open Sans"/>
                <a:ea typeface="Open Sans"/>
                <a:cs typeface="Open Sans"/>
                <a:sym typeface="Open Sans"/>
              </a:rPr>
              <a:t>Heart Attack Prediction Analysis With Data Engineering Approach</a:t>
            </a:r>
            <a:endParaRPr dirty="0"/>
          </a:p>
        </p:txBody>
      </p:sp>
      <p:sp>
        <p:nvSpPr>
          <p:cNvPr id="97" name="Google Shape;97;p1"/>
          <p:cNvSpPr txBox="1"/>
          <p:nvPr/>
        </p:nvSpPr>
        <p:spPr>
          <a:xfrm>
            <a:off x="12946995" y="3642162"/>
            <a:ext cx="4481339" cy="910986"/>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r>
              <a:rPr lang="en-US" sz="3000" b="1" i="0" u="none" strike="noStrike" cap="none">
                <a:solidFill>
                  <a:srgbClr val="FFFFFF"/>
                </a:solidFill>
                <a:latin typeface="Open Sans"/>
                <a:ea typeface="Open Sans"/>
                <a:cs typeface="Open Sans"/>
                <a:sym typeface="Open Sans"/>
              </a:rPr>
              <a:t>2023</a:t>
            </a:r>
            <a:endParaRPr/>
          </a:p>
        </p:txBody>
      </p:sp>
      <p:sp>
        <p:nvSpPr>
          <p:cNvPr id="98" name="Google Shape;98;p1"/>
          <p:cNvSpPr txBox="1"/>
          <p:nvPr/>
        </p:nvSpPr>
        <p:spPr>
          <a:xfrm>
            <a:off x="9925661" y="6481032"/>
            <a:ext cx="7502673" cy="628562"/>
          </a:xfrm>
          <a:prstGeom prst="rect">
            <a:avLst/>
          </a:prstGeom>
          <a:noFill/>
          <a:ln>
            <a:noFill/>
          </a:ln>
        </p:spPr>
        <p:txBody>
          <a:bodyPr spcFirstLastPara="1" wrap="square" lIns="0" tIns="0" rIns="0" bIns="0" anchor="t" anchorCtr="0">
            <a:spAutoFit/>
          </a:bodyPr>
          <a:lstStyle/>
          <a:p>
            <a:pPr marL="0" marR="0" lvl="0" indent="0" algn="r" rtl="0">
              <a:lnSpc>
                <a:spcPct val="180000"/>
              </a:lnSpc>
              <a:spcBef>
                <a:spcPts val="0"/>
              </a:spcBef>
              <a:spcAft>
                <a:spcPts val="0"/>
              </a:spcAft>
              <a:buNone/>
            </a:pPr>
            <a:r>
              <a:rPr lang="en-US" sz="3000" b="1" i="0" u="none" strike="noStrike" cap="none">
                <a:solidFill>
                  <a:srgbClr val="FFFFFF"/>
                </a:solidFill>
                <a:latin typeface="Open Sans"/>
                <a:ea typeface="Open Sans"/>
                <a:cs typeface="Open Sans"/>
                <a:sym typeface="Open Sans"/>
              </a:rPr>
              <a:t>Shinzou Sasageyo </a:t>
            </a:r>
            <a:endParaRPr/>
          </a:p>
        </p:txBody>
      </p:sp>
      <p:sp>
        <p:nvSpPr>
          <p:cNvPr id="99" name="Google Shape;99;p1"/>
          <p:cNvSpPr txBox="1"/>
          <p:nvPr/>
        </p:nvSpPr>
        <p:spPr>
          <a:xfrm>
            <a:off x="14883773" y="9161029"/>
            <a:ext cx="2765100" cy="3703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FFFFFF"/>
                </a:solidFill>
                <a:latin typeface="Open Sans"/>
                <a:ea typeface="Open Sans"/>
                <a:cs typeface="Open Sans"/>
                <a:sym typeface="Open Sans"/>
              </a:rPr>
              <a:t>DATA ACADEMY ™</a:t>
            </a:r>
            <a:endParaRPr/>
          </a:p>
        </p:txBody>
      </p:sp>
      <p:sp>
        <p:nvSpPr>
          <p:cNvPr id="100" name="Google Shape;100;p1"/>
          <p:cNvSpPr/>
          <p:nvPr/>
        </p:nvSpPr>
        <p:spPr>
          <a:xfrm>
            <a:off x="872882" y="786295"/>
            <a:ext cx="3242805" cy="1728000"/>
          </a:xfrm>
          <a:custGeom>
            <a:avLst/>
            <a:gdLst/>
            <a:ahLst/>
            <a:cxnLst/>
            <a:rect l="l" t="t" r="r" b="b"/>
            <a:pathLst>
              <a:path w="3242805" h="1728000" extrusionOk="0">
                <a:moveTo>
                  <a:pt x="0" y="0"/>
                </a:moveTo>
                <a:lnTo>
                  <a:pt x="3242804" y="0"/>
                </a:lnTo>
                <a:lnTo>
                  <a:pt x="3242804" y="1728000"/>
                </a:lnTo>
                <a:lnTo>
                  <a:pt x="0" y="1728000"/>
                </a:lnTo>
                <a:lnTo>
                  <a:pt x="0" y="0"/>
                </a:lnTo>
                <a:close/>
              </a:path>
            </a:pathLst>
          </a:custGeom>
          <a:blipFill rotWithShape="1">
            <a:blip r:embed="rId4">
              <a:alphaModFix/>
            </a:blip>
            <a:stretch>
              <a:fillRect/>
            </a:stretch>
          </a:blipFill>
          <a:ln>
            <a:noFill/>
          </a:ln>
        </p:spPr>
        <p:txBody>
          <a:bodyPr/>
          <a:lstStyle/>
          <a:p>
            <a:endParaRPr lang="id-ID"/>
          </a:p>
        </p:txBody>
      </p:sp>
      <p:sp>
        <p:nvSpPr>
          <p:cNvPr id="101" name="Google Shape;101;p1"/>
          <p:cNvSpPr/>
          <p:nvPr/>
        </p:nvSpPr>
        <p:spPr>
          <a:xfrm>
            <a:off x="-11430" y="7315200"/>
            <a:ext cx="4188904" cy="2971800"/>
          </a:xfrm>
          <a:custGeom>
            <a:avLst/>
            <a:gdLst/>
            <a:ahLst/>
            <a:cxnLst/>
            <a:rect l="l" t="t" r="r" b="b"/>
            <a:pathLst>
              <a:path w="4188904" h="2971800" extrusionOk="0">
                <a:moveTo>
                  <a:pt x="0" y="0"/>
                </a:moveTo>
                <a:lnTo>
                  <a:pt x="4188904" y="0"/>
                </a:lnTo>
                <a:lnTo>
                  <a:pt x="4188904" y="2971800"/>
                </a:lnTo>
                <a:lnTo>
                  <a:pt x="0" y="2971800"/>
                </a:lnTo>
                <a:lnTo>
                  <a:pt x="0" y="0"/>
                </a:lnTo>
                <a:close/>
              </a:path>
            </a:pathLst>
          </a:custGeom>
          <a:blipFill rotWithShape="1">
            <a:blip r:embed="rId5">
              <a:alphaModFix/>
            </a:blip>
            <a:stretch>
              <a:fillRect l="-33841" t="-42534" b="-46112"/>
            </a:stretch>
          </a:blipFill>
          <a:ln>
            <a:noFill/>
          </a:ln>
        </p:spPr>
        <p:txBody>
          <a:bodyPr/>
          <a:lstStyle/>
          <a:p>
            <a:endParaRPr lang="id-ID"/>
          </a:p>
        </p:txBody>
      </p:sp>
      <p:sp>
        <p:nvSpPr>
          <p:cNvPr id="102" name="Google Shape;102;p1"/>
          <p:cNvSpPr/>
          <p:nvPr/>
        </p:nvSpPr>
        <p:spPr>
          <a:xfrm>
            <a:off x="13264695" y="786295"/>
            <a:ext cx="4255064" cy="1350000"/>
          </a:xfrm>
          <a:custGeom>
            <a:avLst/>
            <a:gdLst/>
            <a:ahLst/>
            <a:cxnLst/>
            <a:rect l="l" t="t" r="r" b="b"/>
            <a:pathLst>
              <a:path w="4255064" h="1350000" extrusionOk="0">
                <a:moveTo>
                  <a:pt x="0" y="0"/>
                </a:moveTo>
                <a:lnTo>
                  <a:pt x="4255063" y="0"/>
                </a:lnTo>
                <a:lnTo>
                  <a:pt x="4255063" y="1350001"/>
                </a:lnTo>
                <a:lnTo>
                  <a:pt x="0" y="1350001"/>
                </a:lnTo>
                <a:lnTo>
                  <a:pt x="0" y="0"/>
                </a:lnTo>
                <a:close/>
              </a:path>
            </a:pathLst>
          </a:custGeom>
          <a:blipFill rotWithShape="1">
            <a:blip r:embed="rId6">
              <a:alphaModFix/>
            </a:blip>
            <a:stretch>
              <a:fillRect t="-253" b="-253"/>
            </a:stretch>
          </a:blipFill>
          <a:ln>
            <a:noFill/>
          </a:ln>
        </p:spPr>
        <p:txBody>
          <a:bodyPr/>
          <a:lstStyle/>
          <a:p>
            <a:endParaRPr lang="id-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0"/>
          <p:cNvSpPr/>
          <p:nvPr/>
        </p:nvSpPr>
        <p:spPr>
          <a:xfrm>
            <a:off x="16299686" y="8249343"/>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359" name="Google Shape;359;p10"/>
          <p:cNvSpPr/>
          <p:nvPr/>
        </p:nvSpPr>
        <p:spPr>
          <a:xfrm>
            <a:off x="17076299" y="6597618"/>
            <a:ext cx="2178749" cy="2178749"/>
          </a:xfrm>
          <a:custGeom>
            <a:avLst/>
            <a:gdLst/>
            <a:ahLst/>
            <a:cxnLst/>
            <a:rect l="l" t="t" r="r" b="b"/>
            <a:pathLst>
              <a:path w="2178749" h="2178749" extrusionOk="0">
                <a:moveTo>
                  <a:pt x="0" y="0"/>
                </a:moveTo>
                <a:lnTo>
                  <a:pt x="2178749" y="0"/>
                </a:lnTo>
                <a:lnTo>
                  <a:pt x="2178749" y="2178748"/>
                </a:lnTo>
                <a:lnTo>
                  <a:pt x="0" y="2178748"/>
                </a:lnTo>
                <a:lnTo>
                  <a:pt x="0" y="0"/>
                </a:lnTo>
                <a:close/>
              </a:path>
            </a:pathLst>
          </a:custGeom>
          <a:blipFill rotWithShape="1">
            <a:blip r:embed="rId4">
              <a:alphaModFix/>
            </a:blip>
            <a:stretch>
              <a:fillRect/>
            </a:stretch>
          </a:blipFill>
          <a:ln>
            <a:noFill/>
          </a:ln>
        </p:spPr>
        <p:txBody>
          <a:bodyPr/>
          <a:lstStyle/>
          <a:p>
            <a:endParaRPr lang="id-ID"/>
          </a:p>
        </p:txBody>
      </p:sp>
      <p:sp>
        <p:nvSpPr>
          <p:cNvPr id="360" name="Google Shape;360;p10"/>
          <p:cNvSpPr txBox="1"/>
          <p:nvPr/>
        </p:nvSpPr>
        <p:spPr>
          <a:xfrm>
            <a:off x="14064285" y="9454025"/>
            <a:ext cx="2765087" cy="3702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361" name="Google Shape;361;p10"/>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5">
              <a:alphaModFix/>
            </a:blip>
            <a:stretch>
              <a:fillRect b="-93"/>
            </a:stretch>
          </a:blipFill>
          <a:ln>
            <a:noFill/>
          </a:ln>
        </p:spPr>
        <p:txBody>
          <a:bodyPr/>
          <a:lstStyle/>
          <a:p>
            <a:endParaRPr lang="id-ID"/>
          </a:p>
        </p:txBody>
      </p:sp>
      <p:sp>
        <p:nvSpPr>
          <p:cNvPr id="362" name="Google Shape;362;p10"/>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6">
              <a:alphaModFix/>
            </a:blip>
            <a:stretch>
              <a:fillRect/>
            </a:stretch>
          </a:blipFill>
          <a:ln>
            <a:noFill/>
          </a:ln>
        </p:spPr>
        <p:txBody>
          <a:bodyPr/>
          <a:lstStyle/>
          <a:p>
            <a:endParaRPr lang="id-ID"/>
          </a:p>
        </p:txBody>
      </p:sp>
      <p:grpSp>
        <p:nvGrpSpPr>
          <p:cNvPr id="363" name="Google Shape;363;p10"/>
          <p:cNvGrpSpPr/>
          <p:nvPr/>
        </p:nvGrpSpPr>
        <p:grpSpPr>
          <a:xfrm>
            <a:off x="0" y="-144661"/>
            <a:ext cx="3086100" cy="10431661"/>
            <a:chOff x="0" y="-38100"/>
            <a:chExt cx="812800" cy="2747433"/>
          </a:xfrm>
        </p:grpSpPr>
        <p:sp>
          <p:nvSpPr>
            <p:cNvPr id="364" name="Google Shape;364;p10"/>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solidFill>
              <a:srgbClr val="0E3D67"/>
            </a:solidFill>
            <a:ln>
              <a:noFill/>
            </a:ln>
          </p:spPr>
          <p:txBody>
            <a:bodyPr/>
            <a:lstStyle/>
            <a:p>
              <a:endParaRPr lang="id-ID"/>
            </a:p>
          </p:txBody>
        </p:sp>
        <p:sp>
          <p:nvSpPr>
            <p:cNvPr id="365" name="Google Shape;365;p10"/>
            <p:cNvSpPr txBox="1"/>
            <p:nvPr/>
          </p:nvSpPr>
          <p:spPr>
            <a:xfrm>
              <a:off x="0" y="-38100"/>
              <a:ext cx="812800"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628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6" name="Google Shape;366;p10"/>
          <p:cNvSpPr/>
          <p:nvPr/>
        </p:nvSpPr>
        <p:spPr>
          <a:xfrm>
            <a:off x="230210" y="523171"/>
            <a:ext cx="4148974" cy="9428867"/>
          </a:xfrm>
          <a:custGeom>
            <a:avLst/>
            <a:gdLst/>
            <a:ahLst/>
            <a:cxnLst/>
            <a:rect l="l" t="t" r="r" b="b"/>
            <a:pathLst>
              <a:path w="3093720" h="7030720" extrusionOk="0">
                <a:moveTo>
                  <a:pt x="0" y="0"/>
                </a:moveTo>
                <a:lnTo>
                  <a:pt x="2293620" y="0"/>
                </a:lnTo>
                <a:cubicBezTo>
                  <a:pt x="2735580" y="0"/>
                  <a:pt x="3093720" y="358140"/>
                  <a:pt x="3093720" y="800100"/>
                </a:cubicBezTo>
                <a:lnTo>
                  <a:pt x="3093720" y="7030720"/>
                </a:lnTo>
                <a:lnTo>
                  <a:pt x="3093720" y="7030720"/>
                </a:lnTo>
                <a:lnTo>
                  <a:pt x="0" y="7030720"/>
                </a:lnTo>
                <a:lnTo>
                  <a:pt x="0" y="7030720"/>
                </a:lnTo>
                <a:lnTo>
                  <a:pt x="0" y="0"/>
                </a:lnTo>
                <a:lnTo>
                  <a:pt x="0" y="0"/>
                </a:lnTo>
                <a:close/>
              </a:path>
            </a:pathLst>
          </a:custGeom>
          <a:blipFill rotWithShape="1">
            <a:blip r:embed="rId7">
              <a:alphaModFix/>
            </a:blip>
            <a:stretch>
              <a:fillRect l="-149346" r="-14934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txBox="1"/>
          <p:nvPr/>
        </p:nvSpPr>
        <p:spPr>
          <a:xfrm>
            <a:off x="5727884" y="2341410"/>
            <a:ext cx="7809118" cy="872148"/>
          </a:xfrm>
          <a:prstGeom prst="rect">
            <a:avLst/>
          </a:prstGeom>
          <a:noFill/>
          <a:ln>
            <a:noFill/>
          </a:ln>
        </p:spPr>
        <p:txBody>
          <a:bodyPr spcFirstLastPara="1" wrap="square" lIns="0" tIns="0" rIns="0" bIns="0" anchor="t" anchorCtr="0">
            <a:spAutoFit/>
          </a:bodyPr>
          <a:lstStyle/>
          <a:p>
            <a:pPr marL="0" marR="0" lvl="0" indent="0" algn="l" rtl="0">
              <a:lnSpc>
                <a:spcPct val="122011"/>
              </a:lnSpc>
              <a:spcBef>
                <a:spcPts val="0"/>
              </a:spcBef>
              <a:spcAft>
                <a:spcPts val="0"/>
              </a:spcAft>
              <a:buNone/>
            </a:pPr>
            <a:r>
              <a:rPr lang="en-US" sz="5329" b="0" i="0" u="none" strike="noStrike" cap="none">
                <a:solidFill>
                  <a:srgbClr val="0E3D67"/>
                </a:solidFill>
                <a:latin typeface="Arial"/>
                <a:ea typeface="Arial"/>
                <a:cs typeface="Arial"/>
                <a:sym typeface="Arial"/>
              </a:rPr>
              <a:t>Sumber Data</a:t>
            </a:r>
            <a:endParaRPr/>
          </a:p>
        </p:txBody>
      </p:sp>
      <p:sp>
        <p:nvSpPr>
          <p:cNvPr id="368" name="Google Shape;368;p10"/>
          <p:cNvSpPr txBox="1"/>
          <p:nvPr/>
        </p:nvSpPr>
        <p:spPr>
          <a:xfrm>
            <a:off x="6194288" y="8029691"/>
            <a:ext cx="2540512" cy="401830"/>
          </a:xfrm>
          <a:prstGeom prst="rect">
            <a:avLst/>
          </a:prstGeom>
          <a:noFill/>
          <a:ln>
            <a:noFill/>
          </a:ln>
        </p:spPr>
        <p:txBody>
          <a:bodyPr spcFirstLastPara="1" wrap="square" lIns="0" tIns="0" rIns="0" bIns="0" anchor="t" anchorCtr="0">
            <a:spAutoFit/>
          </a:bodyPr>
          <a:lstStyle/>
          <a:p>
            <a:pPr marL="0" marR="0" lvl="0" indent="0" algn="ctr" rtl="0">
              <a:lnSpc>
                <a:spcPct val="120015"/>
              </a:lnSpc>
              <a:spcBef>
                <a:spcPts val="0"/>
              </a:spcBef>
              <a:spcAft>
                <a:spcPts val="0"/>
              </a:spcAft>
              <a:buNone/>
            </a:pPr>
            <a:r>
              <a:rPr lang="en-US" sz="2543" b="0" i="0" u="none" strike="noStrike" cap="none">
                <a:solidFill>
                  <a:srgbClr val="000000"/>
                </a:solidFill>
                <a:latin typeface="Arial"/>
                <a:ea typeface="Arial"/>
                <a:cs typeface="Arial"/>
                <a:sym typeface="Arial"/>
              </a:rPr>
              <a:t>Views</a:t>
            </a:r>
            <a:endParaRPr/>
          </a:p>
        </p:txBody>
      </p:sp>
      <p:sp>
        <p:nvSpPr>
          <p:cNvPr id="369" name="Google Shape;369;p10"/>
          <p:cNvSpPr txBox="1"/>
          <p:nvPr/>
        </p:nvSpPr>
        <p:spPr>
          <a:xfrm>
            <a:off x="5727884" y="3345397"/>
            <a:ext cx="8093939" cy="784611"/>
          </a:xfrm>
          <a:prstGeom prst="rect">
            <a:avLst/>
          </a:prstGeom>
          <a:noFill/>
          <a:ln>
            <a:noFill/>
          </a:ln>
        </p:spPr>
        <p:txBody>
          <a:bodyPr spcFirstLastPara="1" wrap="square" lIns="0" tIns="0" rIns="0" bIns="0" anchor="t" anchorCtr="0">
            <a:spAutoFit/>
          </a:bodyPr>
          <a:lstStyle/>
          <a:p>
            <a:pPr marL="0" marR="0" lvl="0" indent="0" algn="l" rtl="0">
              <a:lnSpc>
                <a:spcPct val="120015"/>
              </a:lnSpc>
              <a:spcBef>
                <a:spcPts val="0"/>
              </a:spcBef>
              <a:spcAft>
                <a:spcPts val="0"/>
              </a:spcAft>
              <a:buNone/>
            </a:pPr>
            <a:r>
              <a:rPr lang="en-US" sz="2543" b="0" i="0" u="sng" strike="noStrike" cap="none">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https://www.kaggle.com/datasets/iamsouravbanerjee/heart-attack-prediction-dataset</a:t>
            </a:r>
            <a:endParaRPr/>
          </a:p>
        </p:txBody>
      </p:sp>
      <p:sp>
        <p:nvSpPr>
          <p:cNvPr id="370" name="Google Shape;370;p10"/>
          <p:cNvSpPr txBox="1"/>
          <p:nvPr/>
        </p:nvSpPr>
        <p:spPr>
          <a:xfrm>
            <a:off x="-4483935" y="8311187"/>
            <a:ext cx="4714145" cy="4095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700" b="0" i="0" u="none" strike="noStrike" cap="none">
                <a:solidFill>
                  <a:srgbClr val="000000"/>
                </a:solidFill>
                <a:latin typeface="Arial"/>
                <a:ea typeface="Arial"/>
                <a:cs typeface="Arial"/>
                <a:sym typeface="Arial"/>
              </a:rPr>
              <a:t>KPI # 1</a:t>
            </a:r>
            <a:endParaRPr/>
          </a:p>
        </p:txBody>
      </p:sp>
      <p:sp>
        <p:nvSpPr>
          <p:cNvPr id="371" name="Google Shape;371;p10"/>
          <p:cNvSpPr txBox="1"/>
          <p:nvPr/>
        </p:nvSpPr>
        <p:spPr>
          <a:xfrm>
            <a:off x="5727884" y="4589145"/>
            <a:ext cx="2505623" cy="352347"/>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219" b="0" i="0" u="none" strike="noStrike" cap="none">
                <a:solidFill>
                  <a:srgbClr val="000000"/>
                </a:solidFill>
                <a:latin typeface="DM Sans"/>
                <a:ea typeface="DM Sans"/>
                <a:cs typeface="DM Sans"/>
                <a:sym typeface="DM Sans"/>
              </a:rPr>
              <a:t>Source : kaggle</a:t>
            </a:r>
            <a:endParaRPr/>
          </a:p>
        </p:txBody>
      </p:sp>
      <p:grpSp>
        <p:nvGrpSpPr>
          <p:cNvPr id="372" name="Google Shape;372;p10"/>
          <p:cNvGrpSpPr/>
          <p:nvPr/>
        </p:nvGrpSpPr>
        <p:grpSpPr>
          <a:xfrm rot="60000">
            <a:off x="6195876" y="6152551"/>
            <a:ext cx="2530088" cy="1373103"/>
            <a:chOff x="0" y="-57150"/>
            <a:chExt cx="854140" cy="463550"/>
          </a:xfrm>
        </p:grpSpPr>
        <p:sp>
          <p:nvSpPr>
            <p:cNvPr id="373" name="Google Shape;373;p10"/>
            <p:cNvSpPr/>
            <p:nvPr/>
          </p:nvSpPr>
          <p:spPr>
            <a:xfrm>
              <a:off x="0" y="0"/>
              <a:ext cx="854140" cy="406400"/>
            </a:xfrm>
            <a:custGeom>
              <a:avLst/>
              <a:gdLst/>
              <a:ahLst/>
              <a:cxnLst/>
              <a:rect l="l" t="t" r="r" b="b"/>
              <a:pathLst>
                <a:path w="854140" h="406400" extrusionOk="0">
                  <a:moveTo>
                    <a:pt x="650940" y="0"/>
                  </a:moveTo>
                  <a:cubicBezTo>
                    <a:pt x="763165" y="0"/>
                    <a:pt x="854140" y="90976"/>
                    <a:pt x="854140" y="203200"/>
                  </a:cubicBezTo>
                  <a:cubicBezTo>
                    <a:pt x="854140" y="315424"/>
                    <a:pt x="763165" y="406400"/>
                    <a:pt x="650940" y="406400"/>
                  </a:cubicBezTo>
                  <a:lnTo>
                    <a:pt x="203200" y="406400"/>
                  </a:lnTo>
                  <a:cubicBezTo>
                    <a:pt x="90976" y="406400"/>
                    <a:pt x="0" y="315424"/>
                    <a:pt x="0" y="203200"/>
                  </a:cubicBezTo>
                  <a:cubicBezTo>
                    <a:pt x="0" y="90976"/>
                    <a:pt x="90976" y="0"/>
                    <a:pt x="203200" y="0"/>
                  </a:cubicBezTo>
                  <a:close/>
                </a:path>
              </a:pathLst>
            </a:custGeom>
            <a:solidFill>
              <a:srgbClr val="0E3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txBox="1"/>
            <p:nvPr/>
          </p:nvSpPr>
          <p:spPr>
            <a:xfrm>
              <a:off x="0" y="-57150"/>
              <a:ext cx="854140" cy="463550"/>
            </a:xfrm>
            <a:prstGeom prst="rect">
              <a:avLst/>
            </a:prstGeom>
            <a:noFill/>
            <a:ln>
              <a:noFill/>
            </a:ln>
          </p:spPr>
          <p:txBody>
            <a:bodyPr spcFirstLastPara="1" wrap="square" lIns="50800" tIns="50800" rIns="50800" bIns="50800" anchor="ctr" anchorCtr="0">
              <a:noAutofit/>
            </a:bodyPr>
            <a:lstStyle/>
            <a:p>
              <a:pPr marL="0" marR="0" lvl="0" indent="0" algn="ctr" rtl="0">
                <a:lnSpc>
                  <a:spcPct val="140013"/>
                </a:lnSpc>
                <a:spcBef>
                  <a:spcPts val="0"/>
                </a:spcBef>
                <a:spcAft>
                  <a:spcPts val="0"/>
                </a:spcAft>
                <a:buNone/>
              </a:pPr>
              <a:r>
                <a:rPr lang="en-US" sz="2994" b="0" i="0" u="none" strike="noStrike" cap="none">
                  <a:solidFill>
                    <a:srgbClr val="FFFFFF"/>
                  </a:solidFill>
                  <a:latin typeface="Arial"/>
                  <a:ea typeface="Arial"/>
                  <a:cs typeface="Arial"/>
                  <a:sym typeface="Arial"/>
                </a:rPr>
                <a:t>39.8K</a:t>
              </a:r>
              <a:endParaRPr/>
            </a:p>
          </p:txBody>
        </p:sp>
      </p:grpSp>
      <p:sp>
        <p:nvSpPr>
          <p:cNvPr id="375" name="Google Shape;375;p10"/>
          <p:cNvSpPr txBox="1"/>
          <p:nvPr/>
        </p:nvSpPr>
        <p:spPr>
          <a:xfrm>
            <a:off x="9785055" y="8029691"/>
            <a:ext cx="2540512" cy="401830"/>
          </a:xfrm>
          <a:prstGeom prst="rect">
            <a:avLst/>
          </a:prstGeom>
          <a:noFill/>
          <a:ln>
            <a:noFill/>
          </a:ln>
        </p:spPr>
        <p:txBody>
          <a:bodyPr spcFirstLastPara="1" wrap="square" lIns="0" tIns="0" rIns="0" bIns="0" anchor="t" anchorCtr="0">
            <a:spAutoFit/>
          </a:bodyPr>
          <a:lstStyle/>
          <a:p>
            <a:pPr marL="0" marR="0" lvl="0" indent="0" algn="ctr" rtl="0">
              <a:lnSpc>
                <a:spcPct val="120015"/>
              </a:lnSpc>
              <a:spcBef>
                <a:spcPts val="0"/>
              </a:spcBef>
              <a:spcAft>
                <a:spcPts val="0"/>
              </a:spcAft>
              <a:buNone/>
            </a:pPr>
            <a:r>
              <a:rPr lang="en-US" sz="2543" b="0" i="0" u="none" strike="noStrike" cap="none">
                <a:solidFill>
                  <a:srgbClr val="000000"/>
                </a:solidFill>
                <a:latin typeface="Arial"/>
                <a:ea typeface="Arial"/>
                <a:cs typeface="Arial"/>
                <a:sym typeface="Arial"/>
              </a:rPr>
              <a:t>Download</a:t>
            </a:r>
            <a:endParaRPr/>
          </a:p>
        </p:txBody>
      </p:sp>
      <p:grpSp>
        <p:nvGrpSpPr>
          <p:cNvPr id="376" name="Google Shape;376;p10"/>
          <p:cNvGrpSpPr/>
          <p:nvPr/>
        </p:nvGrpSpPr>
        <p:grpSpPr>
          <a:xfrm rot="60000">
            <a:off x="9786643" y="6152551"/>
            <a:ext cx="2530088" cy="1373103"/>
            <a:chOff x="0" y="-57150"/>
            <a:chExt cx="854140" cy="463550"/>
          </a:xfrm>
        </p:grpSpPr>
        <p:sp>
          <p:nvSpPr>
            <p:cNvPr id="377" name="Google Shape;377;p10"/>
            <p:cNvSpPr/>
            <p:nvPr/>
          </p:nvSpPr>
          <p:spPr>
            <a:xfrm>
              <a:off x="0" y="0"/>
              <a:ext cx="854140" cy="406400"/>
            </a:xfrm>
            <a:custGeom>
              <a:avLst/>
              <a:gdLst/>
              <a:ahLst/>
              <a:cxnLst/>
              <a:rect l="l" t="t" r="r" b="b"/>
              <a:pathLst>
                <a:path w="854140" h="406400" extrusionOk="0">
                  <a:moveTo>
                    <a:pt x="650940" y="0"/>
                  </a:moveTo>
                  <a:cubicBezTo>
                    <a:pt x="763165" y="0"/>
                    <a:pt x="854140" y="90976"/>
                    <a:pt x="854140" y="203200"/>
                  </a:cubicBezTo>
                  <a:cubicBezTo>
                    <a:pt x="854140" y="315424"/>
                    <a:pt x="763165" y="406400"/>
                    <a:pt x="650940" y="406400"/>
                  </a:cubicBezTo>
                  <a:lnTo>
                    <a:pt x="203200" y="406400"/>
                  </a:lnTo>
                  <a:cubicBezTo>
                    <a:pt x="90976" y="406400"/>
                    <a:pt x="0" y="315424"/>
                    <a:pt x="0" y="203200"/>
                  </a:cubicBezTo>
                  <a:cubicBezTo>
                    <a:pt x="0" y="90976"/>
                    <a:pt x="90976" y="0"/>
                    <a:pt x="203200" y="0"/>
                  </a:cubicBezTo>
                  <a:close/>
                </a:path>
              </a:pathLst>
            </a:custGeom>
            <a:solidFill>
              <a:srgbClr val="0E3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txBox="1"/>
            <p:nvPr/>
          </p:nvSpPr>
          <p:spPr>
            <a:xfrm>
              <a:off x="0" y="-57150"/>
              <a:ext cx="854140" cy="463550"/>
            </a:xfrm>
            <a:prstGeom prst="rect">
              <a:avLst/>
            </a:prstGeom>
            <a:noFill/>
            <a:ln>
              <a:noFill/>
            </a:ln>
          </p:spPr>
          <p:txBody>
            <a:bodyPr spcFirstLastPara="1" wrap="square" lIns="50800" tIns="50800" rIns="50800" bIns="50800" anchor="ctr" anchorCtr="0">
              <a:noAutofit/>
            </a:bodyPr>
            <a:lstStyle/>
            <a:p>
              <a:pPr marL="0" marR="0" lvl="0" indent="0" algn="ctr" rtl="0">
                <a:lnSpc>
                  <a:spcPct val="140013"/>
                </a:lnSpc>
                <a:spcBef>
                  <a:spcPts val="0"/>
                </a:spcBef>
                <a:spcAft>
                  <a:spcPts val="0"/>
                </a:spcAft>
                <a:buNone/>
              </a:pPr>
              <a:r>
                <a:rPr lang="en-US" sz="2994" b="0" i="0" u="none" strike="noStrike" cap="none">
                  <a:solidFill>
                    <a:srgbClr val="FFFFFF"/>
                  </a:solidFill>
                  <a:latin typeface="Arial"/>
                  <a:ea typeface="Arial"/>
                  <a:cs typeface="Arial"/>
                  <a:sym typeface="Arial"/>
                </a:rPr>
                <a:t>9348</a:t>
              </a:r>
              <a:endParaRPr/>
            </a:p>
          </p:txBody>
        </p:sp>
      </p:grpSp>
      <p:sp>
        <p:nvSpPr>
          <p:cNvPr id="379" name="Google Shape;379;p10"/>
          <p:cNvSpPr txBox="1"/>
          <p:nvPr/>
        </p:nvSpPr>
        <p:spPr>
          <a:xfrm>
            <a:off x="13451953" y="8114144"/>
            <a:ext cx="2540512" cy="401830"/>
          </a:xfrm>
          <a:prstGeom prst="rect">
            <a:avLst/>
          </a:prstGeom>
          <a:noFill/>
          <a:ln>
            <a:noFill/>
          </a:ln>
        </p:spPr>
        <p:txBody>
          <a:bodyPr spcFirstLastPara="1" wrap="square" lIns="0" tIns="0" rIns="0" bIns="0" anchor="t" anchorCtr="0">
            <a:spAutoFit/>
          </a:bodyPr>
          <a:lstStyle/>
          <a:p>
            <a:pPr marL="0" marR="0" lvl="0" indent="0" algn="ctr" rtl="0">
              <a:lnSpc>
                <a:spcPct val="120015"/>
              </a:lnSpc>
              <a:spcBef>
                <a:spcPts val="0"/>
              </a:spcBef>
              <a:spcAft>
                <a:spcPts val="0"/>
              </a:spcAft>
              <a:buNone/>
            </a:pPr>
            <a:r>
              <a:rPr lang="en-US" sz="2543" b="0" i="0" u="none" strike="noStrike" cap="none">
                <a:solidFill>
                  <a:srgbClr val="000000"/>
                </a:solidFill>
                <a:latin typeface="Arial"/>
                <a:ea typeface="Arial"/>
                <a:cs typeface="Arial"/>
                <a:sym typeface="Arial"/>
              </a:rPr>
              <a:t>Engage</a:t>
            </a:r>
            <a:endParaRPr/>
          </a:p>
        </p:txBody>
      </p:sp>
      <p:grpSp>
        <p:nvGrpSpPr>
          <p:cNvPr id="380" name="Google Shape;380;p10"/>
          <p:cNvGrpSpPr/>
          <p:nvPr/>
        </p:nvGrpSpPr>
        <p:grpSpPr>
          <a:xfrm rot="60000">
            <a:off x="13453542" y="6237004"/>
            <a:ext cx="2530088" cy="1373103"/>
            <a:chOff x="0" y="-57150"/>
            <a:chExt cx="854140" cy="463550"/>
          </a:xfrm>
        </p:grpSpPr>
        <p:sp>
          <p:nvSpPr>
            <p:cNvPr id="381" name="Google Shape;381;p10"/>
            <p:cNvSpPr/>
            <p:nvPr/>
          </p:nvSpPr>
          <p:spPr>
            <a:xfrm>
              <a:off x="0" y="0"/>
              <a:ext cx="854140" cy="406400"/>
            </a:xfrm>
            <a:custGeom>
              <a:avLst/>
              <a:gdLst/>
              <a:ahLst/>
              <a:cxnLst/>
              <a:rect l="l" t="t" r="r" b="b"/>
              <a:pathLst>
                <a:path w="854140" h="406400" extrusionOk="0">
                  <a:moveTo>
                    <a:pt x="650940" y="0"/>
                  </a:moveTo>
                  <a:cubicBezTo>
                    <a:pt x="763165" y="0"/>
                    <a:pt x="854140" y="90976"/>
                    <a:pt x="854140" y="203200"/>
                  </a:cubicBezTo>
                  <a:cubicBezTo>
                    <a:pt x="854140" y="315424"/>
                    <a:pt x="763165" y="406400"/>
                    <a:pt x="650940" y="406400"/>
                  </a:cubicBezTo>
                  <a:lnTo>
                    <a:pt x="203200" y="406400"/>
                  </a:lnTo>
                  <a:cubicBezTo>
                    <a:pt x="90976" y="406400"/>
                    <a:pt x="0" y="315424"/>
                    <a:pt x="0" y="203200"/>
                  </a:cubicBezTo>
                  <a:cubicBezTo>
                    <a:pt x="0" y="90976"/>
                    <a:pt x="90976" y="0"/>
                    <a:pt x="203200" y="0"/>
                  </a:cubicBezTo>
                  <a:close/>
                </a:path>
              </a:pathLst>
            </a:custGeom>
            <a:solidFill>
              <a:srgbClr val="0E3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txBox="1"/>
            <p:nvPr/>
          </p:nvSpPr>
          <p:spPr>
            <a:xfrm>
              <a:off x="0" y="-57150"/>
              <a:ext cx="854140" cy="463550"/>
            </a:xfrm>
            <a:prstGeom prst="rect">
              <a:avLst/>
            </a:prstGeom>
            <a:noFill/>
            <a:ln>
              <a:noFill/>
            </a:ln>
          </p:spPr>
          <p:txBody>
            <a:bodyPr spcFirstLastPara="1" wrap="square" lIns="50800" tIns="50800" rIns="50800" bIns="50800" anchor="ctr" anchorCtr="0">
              <a:noAutofit/>
            </a:bodyPr>
            <a:lstStyle/>
            <a:p>
              <a:pPr marL="0" marR="0" lvl="0" indent="0" algn="ctr" rtl="0">
                <a:lnSpc>
                  <a:spcPct val="140013"/>
                </a:lnSpc>
                <a:spcBef>
                  <a:spcPts val="0"/>
                </a:spcBef>
                <a:spcAft>
                  <a:spcPts val="0"/>
                </a:spcAft>
                <a:buNone/>
              </a:pPr>
              <a:r>
                <a:rPr lang="en-US" sz="2994" b="0" i="0" u="none" strike="noStrike" cap="none">
                  <a:solidFill>
                    <a:srgbClr val="FFFFFF"/>
                  </a:solidFill>
                  <a:latin typeface="Arial"/>
                  <a:ea typeface="Arial"/>
                  <a:cs typeface="Arial"/>
                  <a:sym typeface="Arial"/>
                </a:rPr>
                <a:t>0.23467</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2"/>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404" name="Google Shape;404;p12"/>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405" name="Google Shape;405;p12"/>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406" name="Google Shape;406;p12"/>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407" name="Google Shape;407;p12"/>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408" name="Google Shape;408;p12"/>
          <p:cNvSpPr/>
          <p:nvPr/>
        </p:nvSpPr>
        <p:spPr>
          <a:xfrm>
            <a:off x="2878691" y="1260664"/>
            <a:ext cx="12530617" cy="7572761"/>
          </a:xfrm>
          <a:custGeom>
            <a:avLst/>
            <a:gdLst/>
            <a:ahLst/>
            <a:cxnLst/>
            <a:rect l="l" t="t" r="r" b="b"/>
            <a:pathLst>
              <a:path w="12530617" h="7048472" extrusionOk="0">
                <a:moveTo>
                  <a:pt x="0" y="0"/>
                </a:moveTo>
                <a:lnTo>
                  <a:pt x="12530616" y="0"/>
                </a:lnTo>
                <a:lnTo>
                  <a:pt x="12530616" y="7048472"/>
                </a:lnTo>
                <a:lnTo>
                  <a:pt x="0" y="7048472"/>
                </a:lnTo>
                <a:lnTo>
                  <a:pt x="0" y="0"/>
                </a:lnTo>
                <a:close/>
              </a:path>
            </a:pathLst>
          </a:custGeom>
          <a:blipFill rotWithShape="1">
            <a:blip r:embed="rId8">
              <a:alphaModFix/>
            </a:blip>
            <a:stretch>
              <a:fillRect/>
            </a:stretch>
          </a:blipFill>
          <a:ln>
            <a:noFill/>
          </a:ln>
        </p:spPr>
        <p:txBody>
          <a:bodyPr/>
          <a:lstStyle/>
          <a:p>
            <a:endParaRPr lang="id-ID"/>
          </a:p>
        </p:txBody>
      </p:sp>
      <p:sp>
        <p:nvSpPr>
          <p:cNvPr id="409" name="Google Shape;409;p12"/>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3"/>
          <p:cNvSpPr/>
          <p:nvPr/>
        </p:nvSpPr>
        <p:spPr>
          <a:xfrm>
            <a:off x="6519343" y="0"/>
            <a:ext cx="12363287" cy="10287000"/>
          </a:xfrm>
          <a:custGeom>
            <a:avLst/>
            <a:gdLst/>
            <a:ahLst/>
            <a:cxnLst/>
            <a:rect l="l" t="t" r="r" b="b"/>
            <a:pathLst>
              <a:path w="16484383" h="13716000" extrusionOk="0">
                <a:moveTo>
                  <a:pt x="0" y="0"/>
                </a:moveTo>
                <a:lnTo>
                  <a:pt x="16484383" y="0"/>
                </a:lnTo>
                <a:lnTo>
                  <a:pt x="16484383" y="13716000"/>
                </a:lnTo>
                <a:lnTo>
                  <a:pt x="0" y="13716000"/>
                </a:lnTo>
                <a:close/>
              </a:path>
            </a:pathLst>
          </a:custGeom>
          <a:solidFill>
            <a:srgbClr val="0E3D67"/>
          </a:solidFill>
          <a:ln>
            <a:noFill/>
          </a:ln>
        </p:spPr>
        <p:txBody>
          <a:bodyPr/>
          <a:lstStyle/>
          <a:p>
            <a:endParaRPr lang="id-ID"/>
          </a:p>
        </p:txBody>
      </p:sp>
      <p:sp>
        <p:nvSpPr>
          <p:cNvPr id="419" name="Google Shape;419;p13"/>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420" name="Google Shape;420;p13"/>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421" name="Google Shape;421;p13"/>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422" name="Google Shape;422;p13"/>
          <p:cNvSpPr/>
          <p:nvPr/>
        </p:nvSpPr>
        <p:spPr>
          <a:xfrm>
            <a:off x="16154372" y="666664"/>
            <a:ext cx="1350000" cy="428311"/>
          </a:xfrm>
          <a:custGeom>
            <a:avLst/>
            <a:gdLst/>
            <a:ahLst/>
            <a:cxnLst/>
            <a:rect l="l" t="t" r="r" b="b"/>
            <a:pathLst>
              <a:path w="1350000" h="428311" extrusionOk="0">
                <a:moveTo>
                  <a:pt x="0" y="0"/>
                </a:moveTo>
                <a:lnTo>
                  <a:pt x="1350000" y="0"/>
                </a:lnTo>
                <a:lnTo>
                  <a:pt x="1350000"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423" name="Google Shape;423;p13"/>
          <p:cNvSpPr/>
          <p:nvPr/>
        </p:nvSpPr>
        <p:spPr>
          <a:xfrm>
            <a:off x="14728620" y="666664"/>
            <a:ext cx="1114713" cy="594000"/>
          </a:xfrm>
          <a:custGeom>
            <a:avLst/>
            <a:gdLst/>
            <a:ahLst/>
            <a:cxnLst/>
            <a:rect l="l" t="t" r="r" b="b"/>
            <a:pathLst>
              <a:path w="1114713" h="594000" extrusionOk="0">
                <a:moveTo>
                  <a:pt x="0" y="0"/>
                </a:moveTo>
                <a:lnTo>
                  <a:pt x="1114713" y="0"/>
                </a:lnTo>
                <a:lnTo>
                  <a:pt x="1114713"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424" name="Google Shape;424;p13"/>
          <p:cNvSpPr/>
          <p:nvPr/>
        </p:nvSpPr>
        <p:spPr>
          <a:xfrm>
            <a:off x="1028700" y="2651670"/>
            <a:ext cx="4099369" cy="4114800"/>
          </a:xfrm>
          <a:custGeom>
            <a:avLst/>
            <a:gdLst/>
            <a:ahLst/>
            <a:cxnLst/>
            <a:rect l="l" t="t" r="r" b="b"/>
            <a:pathLst>
              <a:path w="4099369" h="4114800" extrusionOk="0">
                <a:moveTo>
                  <a:pt x="0" y="0"/>
                </a:moveTo>
                <a:lnTo>
                  <a:pt x="4099370" y="0"/>
                </a:lnTo>
                <a:lnTo>
                  <a:pt x="4099370" y="4114800"/>
                </a:lnTo>
                <a:lnTo>
                  <a:pt x="0" y="4114800"/>
                </a:lnTo>
                <a:lnTo>
                  <a:pt x="0" y="0"/>
                </a:lnTo>
                <a:close/>
              </a:path>
            </a:pathLst>
          </a:custGeom>
          <a:blipFill rotWithShape="1">
            <a:blip r:embed="rId8">
              <a:alphaModFix/>
            </a:blip>
            <a:stretch>
              <a:fillRect/>
            </a:stretch>
          </a:blipFill>
          <a:ln>
            <a:noFill/>
          </a:ln>
        </p:spPr>
        <p:txBody>
          <a:bodyPr/>
          <a:lstStyle/>
          <a:p>
            <a:endParaRPr lang="id-ID"/>
          </a:p>
        </p:txBody>
      </p:sp>
      <p:sp>
        <p:nvSpPr>
          <p:cNvPr id="425" name="Google Shape;425;p13"/>
          <p:cNvSpPr txBox="1"/>
          <p:nvPr/>
        </p:nvSpPr>
        <p:spPr>
          <a:xfrm>
            <a:off x="7221897" y="1756162"/>
            <a:ext cx="10282474" cy="131144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7239" b="1" i="0" u="none" strike="noStrike" cap="none">
                <a:solidFill>
                  <a:srgbClr val="FEFFFF"/>
                </a:solidFill>
                <a:latin typeface="Poppins Black"/>
                <a:ea typeface="Poppins Black"/>
                <a:cs typeface="Poppins Black"/>
                <a:sym typeface="Poppins Black"/>
              </a:rPr>
              <a:t>Transformation</a:t>
            </a:r>
            <a:endParaRPr/>
          </a:p>
        </p:txBody>
      </p:sp>
      <p:sp>
        <p:nvSpPr>
          <p:cNvPr id="426" name="Google Shape;426;p13"/>
          <p:cNvSpPr txBox="1"/>
          <p:nvPr/>
        </p:nvSpPr>
        <p:spPr>
          <a:xfrm>
            <a:off x="7221897" y="3409714"/>
            <a:ext cx="9384075" cy="2156385"/>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2456" b="0" i="0" u="none" strike="noStrike" cap="none">
                <a:solidFill>
                  <a:srgbClr val="FEFFFF"/>
                </a:solidFill>
                <a:latin typeface="Poppins"/>
                <a:ea typeface="Poppins"/>
                <a:cs typeface="Poppins"/>
                <a:sym typeface="Poppins"/>
              </a:rPr>
              <a:t>Transformasi data adalah proses konversi, </a:t>
            </a:r>
            <a:r>
              <a:rPr lang="en-US" sz="2456" b="0" i="0" u="sng" strike="noStrike" cap="none">
                <a:solidFill>
                  <a:srgbClr val="FEFFFF"/>
                </a:solidFill>
                <a:latin typeface="Poppins"/>
                <a:ea typeface="Poppins"/>
                <a:cs typeface="Poppins"/>
                <a:sym typeface="Poppins"/>
                <a:hlinkClick r:id="rId9">
                  <a:extLst>
                    <a:ext uri="{A12FA001-AC4F-418D-AE19-62706E023703}">
                      <ahyp:hlinkClr xmlns:ahyp="http://schemas.microsoft.com/office/drawing/2018/hyperlinkcolor" val="tx"/>
                    </a:ext>
                  </a:extLst>
                </a:hlinkClick>
              </a:rPr>
              <a:t>pembersihan</a:t>
            </a:r>
            <a:r>
              <a:rPr lang="en-US" sz="2456" b="0" i="0" u="none" strike="noStrike" cap="none">
                <a:solidFill>
                  <a:srgbClr val="FEFFFF"/>
                </a:solidFill>
                <a:latin typeface="Poppins"/>
                <a:ea typeface="Poppins"/>
                <a:cs typeface="Poppins"/>
                <a:sym typeface="Poppins"/>
              </a:rPr>
              <a:t>, dan menyusun data ke dalam format yang dapat digunakan yang dapat dianalisis untuk mendukung proses pengambilan keputusan, dan untuk mendorong pertumbuhan organisasi.</a:t>
            </a:r>
            <a:endParaRPr/>
          </a:p>
        </p:txBody>
      </p:sp>
      <p:sp>
        <p:nvSpPr>
          <p:cNvPr id="427" name="Google Shape;427;p13"/>
          <p:cNvSpPr txBox="1"/>
          <p:nvPr/>
        </p:nvSpPr>
        <p:spPr>
          <a:xfrm>
            <a:off x="7221897" y="5908999"/>
            <a:ext cx="9384075" cy="1299355"/>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2456" b="0" i="0" u="none" strike="noStrike" cap="none">
                <a:solidFill>
                  <a:srgbClr val="FEFFFF"/>
                </a:solidFill>
                <a:latin typeface="Poppins"/>
                <a:ea typeface="Poppins"/>
                <a:cs typeface="Poppins"/>
                <a:sym typeface="Poppins"/>
              </a:rPr>
              <a:t>Pada Transformasi Data ini kami mulai melakukan penyusunan dan pembersihan data menggunakan Talend 8.0 Untuk selanjutnya bisa diintegrasikan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6"/>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433" name="Google Shape;433;p16"/>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434" name="Google Shape;434;p16"/>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435" name="Google Shape;435;p16"/>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436" name="Google Shape;436;p16"/>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437" name="Google Shape;437;p16"/>
          <p:cNvSpPr/>
          <p:nvPr/>
        </p:nvSpPr>
        <p:spPr>
          <a:xfrm>
            <a:off x="2388822" y="1415674"/>
            <a:ext cx="13454512" cy="6555302"/>
          </a:xfrm>
          <a:custGeom>
            <a:avLst/>
            <a:gdLst/>
            <a:ahLst/>
            <a:cxnLst/>
            <a:rect l="l" t="t" r="r" b="b"/>
            <a:pathLst>
              <a:path w="13454512" h="6555302" extrusionOk="0">
                <a:moveTo>
                  <a:pt x="0" y="0"/>
                </a:moveTo>
                <a:lnTo>
                  <a:pt x="13454513" y="0"/>
                </a:lnTo>
                <a:lnTo>
                  <a:pt x="13454513" y="6555302"/>
                </a:lnTo>
                <a:lnTo>
                  <a:pt x="0" y="6555302"/>
                </a:lnTo>
                <a:lnTo>
                  <a:pt x="0" y="0"/>
                </a:lnTo>
                <a:close/>
              </a:path>
            </a:pathLst>
          </a:custGeom>
          <a:blipFill rotWithShape="1">
            <a:blip r:embed="rId8">
              <a:alphaModFix/>
            </a:blip>
            <a:stretch>
              <a:fillRect/>
            </a:stretch>
          </a:blipFill>
          <a:ln>
            <a:noFill/>
          </a:ln>
        </p:spPr>
        <p:txBody>
          <a:bodyPr/>
          <a:lstStyle/>
          <a:p>
            <a:endParaRPr lang="id-ID"/>
          </a:p>
        </p:txBody>
      </p:sp>
      <p:sp>
        <p:nvSpPr>
          <p:cNvPr id="438" name="Google Shape;438;p16"/>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439" name="Google Shape;439;p16"/>
          <p:cNvSpPr txBox="1"/>
          <p:nvPr/>
        </p:nvSpPr>
        <p:spPr>
          <a:xfrm>
            <a:off x="6486670" y="8332926"/>
            <a:ext cx="5314800" cy="5709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a:solidFill>
                  <a:srgbClr val="0E3D67"/>
                </a:solidFill>
                <a:latin typeface="Poppins Black"/>
                <a:ea typeface="Poppins Black"/>
                <a:cs typeface="Poppins Black"/>
                <a:sym typeface="Poppins Black"/>
              </a:rPr>
              <a:t>Proses Transformasi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18"/>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457" name="Google Shape;457;p18"/>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458" name="Google Shape;458;p18"/>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459" name="Google Shape;459;p18"/>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460" name="Google Shape;460;p18"/>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461" name="Google Shape;461;p18"/>
          <p:cNvSpPr/>
          <p:nvPr/>
        </p:nvSpPr>
        <p:spPr>
          <a:xfrm>
            <a:off x="1840372" y="1373994"/>
            <a:ext cx="15663996" cy="6959904"/>
          </a:xfrm>
          <a:custGeom>
            <a:avLst/>
            <a:gdLst/>
            <a:ahLst/>
            <a:cxnLst/>
            <a:rect l="l" t="t" r="r" b="b"/>
            <a:pathLst>
              <a:path w="15663996" h="6959904" extrusionOk="0">
                <a:moveTo>
                  <a:pt x="0" y="0"/>
                </a:moveTo>
                <a:lnTo>
                  <a:pt x="15663997" y="0"/>
                </a:lnTo>
                <a:lnTo>
                  <a:pt x="15663997" y="6959903"/>
                </a:lnTo>
                <a:lnTo>
                  <a:pt x="0" y="6959903"/>
                </a:lnTo>
                <a:lnTo>
                  <a:pt x="0" y="0"/>
                </a:lnTo>
                <a:close/>
              </a:path>
            </a:pathLst>
          </a:custGeom>
          <a:blipFill rotWithShape="1">
            <a:blip r:embed="rId8">
              <a:alphaModFix/>
            </a:blip>
            <a:stretch>
              <a:fillRect/>
            </a:stretch>
          </a:blipFill>
          <a:ln>
            <a:noFill/>
          </a:ln>
        </p:spPr>
        <p:txBody>
          <a:bodyPr/>
          <a:lstStyle/>
          <a:p>
            <a:endParaRPr lang="id-ID"/>
          </a:p>
        </p:txBody>
      </p:sp>
      <p:sp>
        <p:nvSpPr>
          <p:cNvPr id="462" name="Google Shape;462;p18"/>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463" name="Google Shape;463;p18"/>
          <p:cNvSpPr txBox="1"/>
          <p:nvPr/>
        </p:nvSpPr>
        <p:spPr>
          <a:xfrm>
            <a:off x="6486670" y="8332926"/>
            <a:ext cx="5314800" cy="5709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a:solidFill>
                  <a:srgbClr val="0E3D67"/>
                </a:solidFill>
                <a:latin typeface="Poppins Black"/>
                <a:ea typeface="Poppins Black"/>
                <a:cs typeface="Poppins Black"/>
                <a:sym typeface="Poppins Black"/>
              </a:rPr>
              <a:t>Hasil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4"/>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469" name="Google Shape;469;p14"/>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470" name="Google Shape;470;p14"/>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471" name="Google Shape;471;p14"/>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472" name="Google Shape;472;p14"/>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473" name="Google Shape;473;p14"/>
          <p:cNvSpPr/>
          <p:nvPr/>
        </p:nvSpPr>
        <p:spPr>
          <a:xfrm>
            <a:off x="6085910" y="778088"/>
            <a:ext cx="4081466" cy="8705669"/>
          </a:xfrm>
          <a:custGeom>
            <a:avLst/>
            <a:gdLst/>
            <a:ahLst/>
            <a:cxnLst/>
            <a:rect l="l" t="t" r="r" b="b"/>
            <a:pathLst>
              <a:path w="4081466" h="8705669" extrusionOk="0">
                <a:moveTo>
                  <a:pt x="0" y="0"/>
                </a:moveTo>
                <a:lnTo>
                  <a:pt x="4081466" y="0"/>
                </a:lnTo>
                <a:lnTo>
                  <a:pt x="4081466" y="8705669"/>
                </a:lnTo>
                <a:lnTo>
                  <a:pt x="0" y="8705669"/>
                </a:lnTo>
                <a:lnTo>
                  <a:pt x="0" y="0"/>
                </a:lnTo>
                <a:close/>
              </a:path>
            </a:pathLst>
          </a:custGeom>
          <a:blipFill rotWithShape="1">
            <a:blip r:embed="rId8">
              <a:alphaModFix/>
            </a:blip>
            <a:stretch>
              <a:fillRect l="-66439" r="-53166"/>
            </a:stretch>
          </a:blipFill>
          <a:ln>
            <a:noFill/>
          </a:ln>
        </p:spPr>
        <p:txBody>
          <a:bodyPr/>
          <a:lstStyle/>
          <a:p>
            <a:endParaRPr lang="id-ID"/>
          </a:p>
        </p:txBody>
      </p:sp>
      <p:sp>
        <p:nvSpPr>
          <p:cNvPr id="474" name="Google Shape;474;p14"/>
          <p:cNvSpPr/>
          <p:nvPr/>
        </p:nvSpPr>
        <p:spPr>
          <a:xfrm>
            <a:off x="9707210" y="666664"/>
            <a:ext cx="4117182" cy="8817093"/>
          </a:xfrm>
          <a:custGeom>
            <a:avLst/>
            <a:gdLst/>
            <a:ahLst/>
            <a:cxnLst/>
            <a:rect l="l" t="t" r="r" b="b"/>
            <a:pathLst>
              <a:path w="4117182" h="8817093" extrusionOk="0">
                <a:moveTo>
                  <a:pt x="0" y="0"/>
                </a:moveTo>
                <a:lnTo>
                  <a:pt x="4117183" y="0"/>
                </a:lnTo>
                <a:lnTo>
                  <a:pt x="4117183" y="8817093"/>
                </a:lnTo>
                <a:lnTo>
                  <a:pt x="0" y="8817093"/>
                </a:lnTo>
                <a:lnTo>
                  <a:pt x="0" y="0"/>
                </a:lnTo>
                <a:close/>
              </a:path>
            </a:pathLst>
          </a:custGeom>
          <a:blipFill rotWithShape="1">
            <a:blip r:embed="rId9">
              <a:alphaModFix/>
            </a:blip>
            <a:stretch>
              <a:fillRect l="-64420" r="-52989"/>
            </a:stretch>
          </a:blipFill>
          <a:ln>
            <a:noFill/>
          </a:ln>
        </p:spPr>
        <p:txBody>
          <a:bodyPr/>
          <a:lstStyle/>
          <a:p>
            <a:endParaRPr lang="id-ID"/>
          </a:p>
        </p:txBody>
      </p:sp>
      <p:sp>
        <p:nvSpPr>
          <p:cNvPr id="475" name="Google Shape;475;p14"/>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476" name="Google Shape;476;p14"/>
          <p:cNvSpPr txBox="1"/>
          <p:nvPr/>
        </p:nvSpPr>
        <p:spPr>
          <a:xfrm>
            <a:off x="1524676" y="4839713"/>
            <a:ext cx="4117200" cy="1130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60" b="1">
                <a:solidFill>
                  <a:srgbClr val="0E3D67"/>
                </a:solidFill>
                <a:latin typeface="Poppins Black"/>
                <a:ea typeface="Poppins Black"/>
                <a:cs typeface="Poppins Black"/>
                <a:sym typeface="Poppins Black"/>
              </a:rPr>
              <a:t>Hasil</a:t>
            </a:r>
            <a:endParaRPr sz="3060" b="1">
              <a:solidFill>
                <a:srgbClr val="0E3D67"/>
              </a:solidFill>
              <a:latin typeface="Poppins Black"/>
              <a:ea typeface="Poppins Black"/>
              <a:cs typeface="Poppins Black"/>
              <a:sym typeface="Poppins Black"/>
            </a:endParaRPr>
          </a:p>
          <a:p>
            <a:pPr marL="0" marR="0" lvl="0" indent="0" algn="ctr" rtl="0">
              <a:lnSpc>
                <a:spcPct val="140000"/>
              </a:lnSpc>
              <a:spcBef>
                <a:spcPts val="0"/>
              </a:spcBef>
              <a:spcAft>
                <a:spcPts val="0"/>
              </a:spcAft>
              <a:buNone/>
            </a:pPr>
            <a:r>
              <a:rPr lang="en-US" sz="3060" b="1">
                <a:solidFill>
                  <a:srgbClr val="0E3D67"/>
                </a:solidFill>
                <a:latin typeface="Poppins Black"/>
                <a:ea typeface="Poppins Black"/>
                <a:cs typeface="Poppins Black"/>
                <a:sym typeface="Poppins Black"/>
              </a:rPr>
              <a:t>Flow</a:t>
            </a:r>
            <a:r>
              <a:rPr lang="en-US" sz="3060" b="1" i="0" u="none" strike="noStrike" cap="none">
                <a:solidFill>
                  <a:srgbClr val="0E3D67"/>
                </a:solidFill>
                <a:latin typeface="Poppins Black"/>
                <a:ea typeface="Poppins Black"/>
                <a:cs typeface="Poppins Black"/>
                <a:sym typeface="Poppins Black"/>
              </a:rPr>
              <a:t> Transformasi 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5"/>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482" name="Google Shape;482;p15"/>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483" name="Google Shape;483;p15"/>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484" name="Google Shape;484;p15"/>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485" name="Google Shape;485;p15"/>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486" name="Google Shape;486;p15"/>
          <p:cNvSpPr/>
          <p:nvPr/>
        </p:nvSpPr>
        <p:spPr>
          <a:xfrm>
            <a:off x="3642850" y="392235"/>
            <a:ext cx="6782334" cy="9276655"/>
          </a:xfrm>
          <a:custGeom>
            <a:avLst/>
            <a:gdLst/>
            <a:ahLst/>
            <a:cxnLst/>
            <a:rect l="l" t="t" r="r" b="b"/>
            <a:pathLst>
              <a:path w="6782334" h="9276655" extrusionOk="0">
                <a:moveTo>
                  <a:pt x="0" y="0"/>
                </a:moveTo>
                <a:lnTo>
                  <a:pt x="6782335" y="0"/>
                </a:lnTo>
                <a:lnTo>
                  <a:pt x="6782335" y="9276655"/>
                </a:lnTo>
                <a:lnTo>
                  <a:pt x="0" y="9276655"/>
                </a:lnTo>
                <a:lnTo>
                  <a:pt x="0" y="0"/>
                </a:lnTo>
                <a:close/>
              </a:path>
            </a:pathLst>
          </a:custGeom>
          <a:blipFill rotWithShape="1">
            <a:blip r:embed="rId8">
              <a:alphaModFix/>
            </a:blip>
            <a:stretch>
              <a:fillRect l="-17555" t="-6087" r="-33536"/>
            </a:stretch>
          </a:blipFill>
          <a:ln>
            <a:noFill/>
          </a:ln>
        </p:spPr>
        <p:txBody>
          <a:bodyPr/>
          <a:lstStyle/>
          <a:p>
            <a:endParaRPr lang="id-ID"/>
          </a:p>
        </p:txBody>
      </p:sp>
      <p:sp>
        <p:nvSpPr>
          <p:cNvPr id="487" name="Google Shape;487;p15"/>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488" name="Google Shape;488;p15"/>
          <p:cNvSpPr txBox="1"/>
          <p:nvPr/>
        </p:nvSpPr>
        <p:spPr>
          <a:xfrm>
            <a:off x="10839565" y="4865156"/>
            <a:ext cx="5314800" cy="11268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050" b="1">
                <a:solidFill>
                  <a:srgbClr val="0E3D67"/>
                </a:solidFill>
                <a:latin typeface="Poppins Black"/>
                <a:ea typeface="Poppins Black"/>
                <a:cs typeface="Poppins Black"/>
                <a:sym typeface="Poppins Black"/>
              </a:rPr>
              <a:t>Hasil</a:t>
            </a:r>
            <a:endParaRPr sz="3050" b="1">
              <a:solidFill>
                <a:srgbClr val="0E3D67"/>
              </a:solidFill>
              <a:latin typeface="Poppins Black"/>
              <a:ea typeface="Poppins Black"/>
              <a:cs typeface="Poppins Black"/>
              <a:sym typeface="Poppins Black"/>
            </a:endParaRPr>
          </a:p>
          <a:p>
            <a:pPr marL="0" marR="0" lvl="0" indent="0" algn="ctr" rtl="0">
              <a:lnSpc>
                <a:spcPct val="140010"/>
              </a:lnSpc>
              <a:spcBef>
                <a:spcPts val="0"/>
              </a:spcBef>
              <a:spcAft>
                <a:spcPts val="0"/>
              </a:spcAft>
              <a:buNone/>
            </a:pPr>
            <a:r>
              <a:rPr lang="en-US" sz="3050" b="1">
                <a:solidFill>
                  <a:srgbClr val="0E3D67"/>
                </a:solidFill>
                <a:latin typeface="Poppins Black"/>
                <a:ea typeface="Poppins Black"/>
                <a:cs typeface="Poppins Black"/>
                <a:sym typeface="Poppins Black"/>
              </a:rPr>
              <a:t>Flow</a:t>
            </a:r>
            <a:r>
              <a:rPr lang="en-US" sz="3050" b="1" i="0" u="none" strike="noStrike" cap="none">
                <a:solidFill>
                  <a:srgbClr val="0E3D67"/>
                </a:solidFill>
                <a:latin typeface="Poppins Black"/>
                <a:ea typeface="Poppins Black"/>
                <a:cs typeface="Poppins Black"/>
                <a:sym typeface="Poppins Black"/>
              </a:rPr>
              <a:t> Transformasi 2</a:t>
            </a:r>
            <a:endParaRPr sz="305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9"/>
          <p:cNvSpPr/>
          <p:nvPr/>
        </p:nvSpPr>
        <p:spPr>
          <a:xfrm>
            <a:off x="6519343" y="0"/>
            <a:ext cx="12363287" cy="10287000"/>
          </a:xfrm>
          <a:custGeom>
            <a:avLst/>
            <a:gdLst/>
            <a:ahLst/>
            <a:cxnLst/>
            <a:rect l="l" t="t" r="r" b="b"/>
            <a:pathLst>
              <a:path w="16484383" h="13716000" extrusionOk="0">
                <a:moveTo>
                  <a:pt x="0" y="0"/>
                </a:moveTo>
                <a:lnTo>
                  <a:pt x="16484383" y="0"/>
                </a:lnTo>
                <a:lnTo>
                  <a:pt x="16484383" y="13716000"/>
                </a:lnTo>
                <a:lnTo>
                  <a:pt x="0" y="13716000"/>
                </a:lnTo>
                <a:close/>
              </a:path>
            </a:pathLst>
          </a:custGeom>
          <a:solidFill>
            <a:srgbClr val="0E3D67"/>
          </a:solidFill>
          <a:ln>
            <a:noFill/>
          </a:ln>
        </p:spPr>
        <p:txBody>
          <a:bodyPr/>
          <a:lstStyle/>
          <a:p>
            <a:endParaRPr lang="id-ID"/>
          </a:p>
        </p:txBody>
      </p:sp>
      <p:sp>
        <p:nvSpPr>
          <p:cNvPr id="494" name="Google Shape;494;p19"/>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495" name="Google Shape;495;p19"/>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496" name="Google Shape;496;p19"/>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497" name="Google Shape;497;p19"/>
          <p:cNvSpPr/>
          <p:nvPr/>
        </p:nvSpPr>
        <p:spPr>
          <a:xfrm>
            <a:off x="16154372" y="666664"/>
            <a:ext cx="1350000" cy="428311"/>
          </a:xfrm>
          <a:custGeom>
            <a:avLst/>
            <a:gdLst/>
            <a:ahLst/>
            <a:cxnLst/>
            <a:rect l="l" t="t" r="r" b="b"/>
            <a:pathLst>
              <a:path w="1350000" h="428311" extrusionOk="0">
                <a:moveTo>
                  <a:pt x="0" y="0"/>
                </a:moveTo>
                <a:lnTo>
                  <a:pt x="1350000" y="0"/>
                </a:lnTo>
                <a:lnTo>
                  <a:pt x="1350000"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498" name="Google Shape;498;p19"/>
          <p:cNvSpPr/>
          <p:nvPr/>
        </p:nvSpPr>
        <p:spPr>
          <a:xfrm>
            <a:off x="14728620" y="666664"/>
            <a:ext cx="1114713" cy="594000"/>
          </a:xfrm>
          <a:custGeom>
            <a:avLst/>
            <a:gdLst/>
            <a:ahLst/>
            <a:cxnLst/>
            <a:rect l="l" t="t" r="r" b="b"/>
            <a:pathLst>
              <a:path w="1114713" h="594000" extrusionOk="0">
                <a:moveTo>
                  <a:pt x="0" y="0"/>
                </a:moveTo>
                <a:lnTo>
                  <a:pt x="1114713" y="0"/>
                </a:lnTo>
                <a:lnTo>
                  <a:pt x="1114713"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499" name="Google Shape;499;p19"/>
          <p:cNvSpPr/>
          <p:nvPr/>
        </p:nvSpPr>
        <p:spPr>
          <a:xfrm>
            <a:off x="1524666" y="3086100"/>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8">
              <a:alphaModFix/>
            </a:blip>
            <a:stretch>
              <a:fillRect/>
            </a:stretch>
          </a:blipFill>
          <a:ln>
            <a:noFill/>
          </a:ln>
        </p:spPr>
        <p:txBody>
          <a:bodyPr/>
          <a:lstStyle/>
          <a:p>
            <a:endParaRPr lang="id-ID"/>
          </a:p>
        </p:txBody>
      </p:sp>
      <p:sp>
        <p:nvSpPr>
          <p:cNvPr id="500" name="Google Shape;500;p19"/>
          <p:cNvSpPr txBox="1"/>
          <p:nvPr/>
        </p:nvSpPr>
        <p:spPr>
          <a:xfrm>
            <a:off x="7221897" y="1756162"/>
            <a:ext cx="10282474" cy="131144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7239" b="1" i="0" u="none" strike="noStrike" cap="none">
                <a:solidFill>
                  <a:srgbClr val="FEFFFF"/>
                </a:solidFill>
                <a:latin typeface="Poppins Black"/>
                <a:ea typeface="Poppins Black"/>
                <a:cs typeface="Poppins Black"/>
                <a:sym typeface="Poppins Black"/>
              </a:rPr>
              <a:t>Integration</a:t>
            </a:r>
            <a:endParaRPr/>
          </a:p>
        </p:txBody>
      </p:sp>
      <p:sp>
        <p:nvSpPr>
          <p:cNvPr id="501" name="Google Shape;501;p19"/>
          <p:cNvSpPr txBox="1"/>
          <p:nvPr/>
        </p:nvSpPr>
        <p:spPr>
          <a:xfrm>
            <a:off x="7221897" y="3409714"/>
            <a:ext cx="9384075" cy="1299355"/>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2456" b="0" i="0" u="none" strike="noStrike" cap="none">
                <a:solidFill>
                  <a:srgbClr val="FEFFFF"/>
                </a:solidFill>
                <a:latin typeface="Poppins"/>
                <a:ea typeface="Poppins"/>
                <a:cs typeface="Poppins"/>
                <a:sym typeface="Poppins"/>
              </a:rPr>
              <a:t>Data integration adalah salah satu cara yang bisa dilakukan untuk menggabungkan data yang dimiliki oleh perusahaan dari berbagai sumber database</a:t>
            </a:r>
            <a:endParaRPr/>
          </a:p>
        </p:txBody>
      </p:sp>
      <p:sp>
        <p:nvSpPr>
          <p:cNvPr id="502" name="Google Shape;502;p19"/>
          <p:cNvSpPr txBox="1"/>
          <p:nvPr/>
        </p:nvSpPr>
        <p:spPr>
          <a:xfrm>
            <a:off x="7221897" y="5337720"/>
            <a:ext cx="9384075" cy="870840"/>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2456" b="0" i="0" u="none" strike="noStrike" cap="none">
                <a:solidFill>
                  <a:srgbClr val="FEFFFF"/>
                </a:solidFill>
                <a:latin typeface="Poppins"/>
                <a:ea typeface="Poppins"/>
                <a:cs typeface="Poppins"/>
                <a:sym typeface="Poppins"/>
              </a:rPr>
              <a:t>Jadi, disini kami mengumpulkan data kotor yang terpecah untuk dijadikan satu agar bisa dieksekusi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20"/>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508" name="Google Shape;508;p20"/>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509" name="Google Shape;509;p20"/>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510" name="Google Shape;510;p20"/>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511" name="Google Shape;511;p20"/>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512" name="Google Shape;512;p20"/>
          <p:cNvSpPr/>
          <p:nvPr/>
        </p:nvSpPr>
        <p:spPr>
          <a:xfrm>
            <a:off x="3567814" y="2228649"/>
            <a:ext cx="11152373" cy="5829701"/>
          </a:xfrm>
          <a:custGeom>
            <a:avLst/>
            <a:gdLst/>
            <a:ahLst/>
            <a:cxnLst/>
            <a:rect l="l" t="t" r="r" b="b"/>
            <a:pathLst>
              <a:path w="11152373" h="5829701" extrusionOk="0">
                <a:moveTo>
                  <a:pt x="0" y="0"/>
                </a:moveTo>
                <a:lnTo>
                  <a:pt x="11152372" y="0"/>
                </a:lnTo>
                <a:lnTo>
                  <a:pt x="11152372" y="5829702"/>
                </a:lnTo>
                <a:lnTo>
                  <a:pt x="0" y="5829702"/>
                </a:lnTo>
                <a:lnTo>
                  <a:pt x="0" y="0"/>
                </a:lnTo>
                <a:close/>
              </a:path>
            </a:pathLst>
          </a:custGeom>
          <a:blipFill rotWithShape="1">
            <a:blip r:embed="rId8">
              <a:alphaModFix/>
            </a:blip>
            <a:stretch>
              <a:fillRect b="-7606"/>
            </a:stretch>
          </a:blipFill>
          <a:ln>
            <a:noFill/>
          </a:ln>
        </p:spPr>
        <p:txBody>
          <a:bodyPr/>
          <a:lstStyle/>
          <a:p>
            <a:endParaRPr lang="id-ID"/>
          </a:p>
        </p:txBody>
      </p:sp>
      <p:sp>
        <p:nvSpPr>
          <p:cNvPr id="513" name="Google Shape;513;p20"/>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514" name="Google Shape;514;p20"/>
          <p:cNvSpPr txBox="1"/>
          <p:nvPr/>
        </p:nvSpPr>
        <p:spPr>
          <a:xfrm>
            <a:off x="6486670" y="8332926"/>
            <a:ext cx="5314659"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1 - Schema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1"/>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520" name="Google Shape;520;p21"/>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521" name="Google Shape;521;p21"/>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522" name="Google Shape;522;p21"/>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523" name="Google Shape;523;p21"/>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524" name="Google Shape;524;p21"/>
          <p:cNvSpPr/>
          <p:nvPr/>
        </p:nvSpPr>
        <p:spPr>
          <a:xfrm>
            <a:off x="2352779" y="1504914"/>
            <a:ext cx="13490555" cy="7083181"/>
          </a:xfrm>
          <a:custGeom>
            <a:avLst/>
            <a:gdLst/>
            <a:ahLst/>
            <a:cxnLst/>
            <a:rect l="l" t="t" r="r" b="b"/>
            <a:pathLst>
              <a:path w="13490555" h="7083181" extrusionOk="0">
                <a:moveTo>
                  <a:pt x="0" y="0"/>
                </a:moveTo>
                <a:lnTo>
                  <a:pt x="13490556" y="0"/>
                </a:lnTo>
                <a:lnTo>
                  <a:pt x="13490556" y="7083181"/>
                </a:lnTo>
                <a:lnTo>
                  <a:pt x="0" y="7083181"/>
                </a:lnTo>
                <a:lnTo>
                  <a:pt x="0" y="0"/>
                </a:lnTo>
                <a:close/>
              </a:path>
            </a:pathLst>
          </a:custGeom>
          <a:blipFill rotWithShape="1">
            <a:blip r:embed="rId8">
              <a:alphaModFix/>
            </a:blip>
            <a:stretch>
              <a:fillRect b="-7132"/>
            </a:stretch>
          </a:blipFill>
          <a:ln>
            <a:noFill/>
          </a:ln>
        </p:spPr>
        <p:txBody>
          <a:bodyPr/>
          <a:lstStyle/>
          <a:p>
            <a:endParaRPr lang="id-ID"/>
          </a:p>
        </p:txBody>
      </p:sp>
      <p:sp>
        <p:nvSpPr>
          <p:cNvPr id="525" name="Google Shape;525;p21"/>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526" name="Google Shape;526;p21"/>
          <p:cNvSpPr txBox="1"/>
          <p:nvPr/>
        </p:nvSpPr>
        <p:spPr>
          <a:xfrm>
            <a:off x="6397476" y="8579366"/>
            <a:ext cx="6622847"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2 - Data Integration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17504368" y="6298164"/>
            <a:ext cx="783622" cy="3988880"/>
          </a:xfrm>
          <a:custGeom>
            <a:avLst/>
            <a:gdLst/>
            <a:ahLst/>
            <a:cxnLst/>
            <a:rect l="l" t="t" r="r" b="b"/>
            <a:pathLst>
              <a:path w="1044829" h="5318506" extrusionOk="0">
                <a:moveTo>
                  <a:pt x="0" y="0"/>
                </a:moveTo>
                <a:lnTo>
                  <a:pt x="1044829" y="0"/>
                </a:lnTo>
                <a:lnTo>
                  <a:pt x="1044829" y="5318506"/>
                </a:lnTo>
                <a:lnTo>
                  <a:pt x="0" y="5318506"/>
                </a:lnTo>
                <a:close/>
              </a:path>
            </a:pathLst>
          </a:custGeom>
          <a:solidFill>
            <a:srgbClr val="0E3D67"/>
          </a:solidFill>
          <a:ln>
            <a:noFill/>
          </a:ln>
        </p:spPr>
        <p:txBody>
          <a:bodyPr/>
          <a:lstStyle/>
          <a:p>
            <a:endParaRPr lang="id-ID"/>
          </a:p>
        </p:txBody>
      </p:sp>
      <p:sp>
        <p:nvSpPr>
          <p:cNvPr id="112" name="Google Shape;112;p2"/>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113" name="Google Shape;113;p2"/>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114" name="Google Shape;114;p2"/>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115" name="Google Shape;115;p2"/>
          <p:cNvSpPr txBox="1"/>
          <p:nvPr/>
        </p:nvSpPr>
        <p:spPr>
          <a:xfrm>
            <a:off x="1145158" y="9483757"/>
            <a:ext cx="2765087" cy="3702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116" name="Google Shape;116;p2"/>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117" name="Google Shape;117;p2"/>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118" name="Google Shape;118;p2"/>
          <p:cNvSpPr/>
          <p:nvPr/>
        </p:nvSpPr>
        <p:spPr>
          <a:xfrm>
            <a:off x="17047029" y="6853728"/>
            <a:ext cx="1241012" cy="3433286"/>
          </a:xfrm>
          <a:custGeom>
            <a:avLst/>
            <a:gdLst/>
            <a:ahLst/>
            <a:cxnLst/>
            <a:rect l="l" t="t" r="r" b="b"/>
            <a:pathLst>
              <a:path w="1654683" h="4577715" extrusionOk="0">
                <a:moveTo>
                  <a:pt x="0" y="0"/>
                </a:moveTo>
                <a:lnTo>
                  <a:pt x="1654683" y="0"/>
                </a:lnTo>
                <a:lnTo>
                  <a:pt x="1654683" y="4577715"/>
                </a:lnTo>
                <a:lnTo>
                  <a:pt x="0" y="4577715"/>
                </a:lnTo>
                <a:close/>
              </a:path>
            </a:pathLst>
          </a:custGeom>
          <a:solidFill>
            <a:srgbClr val="0E3D67">
              <a:alpha val="31764"/>
            </a:srgbClr>
          </a:solidFill>
          <a:ln>
            <a:noFill/>
          </a:ln>
        </p:spPr>
        <p:txBody>
          <a:bodyPr/>
          <a:lstStyle/>
          <a:p>
            <a:endParaRPr lang="id-ID"/>
          </a:p>
        </p:txBody>
      </p:sp>
      <p:sp>
        <p:nvSpPr>
          <p:cNvPr id="119" name="Google Shape;119;p2"/>
          <p:cNvSpPr/>
          <p:nvPr/>
        </p:nvSpPr>
        <p:spPr>
          <a:xfrm>
            <a:off x="2764563" y="2636185"/>
            <a:ext cx="2060548" cy="2055396"/>
          </a:xfrm>
          <a:custGeom>
            <a:avLst/>
            <a:gdLst/>
            <a:ahLst/>
            <a:cxnLst/>
            <a:rect l="l" t="t" r="r" b="b"/>
            <a:pathLst>
              <a:path w="2060548" h="2055396" extrusionOk="0">
                <a:moveTo>
                  <a:pt x="0" y="0"/>
                </a:moveTo>
                <a:lnTo>
                  <a:pt x="2060548" y="0"/>
                </a:lnTo>
                <a:lnTo>
                  <a:pt x="2060548" y="2055396"/>
                </a:lnTo>
                <a:lnTo>
                  <a:pt x="0" y="2055396"/>
                </a:lnTo>
                <a:lnTo>
                  <a:pt x="0" y="0"/>
                </a:lnTo>
                <a:close/>
              </a:path>
            </a:pathLst>
          </a:custGeom>
          <a:blipFill rotWithShape="1">
            <a:blip r:embed="rId8">
              <a:alphaModFix/>
            </a:blip>
            <a:stretch>
              <a:fillRect/>
            </a:stretch>
          </a:blipFill>
          <a:ln>
            <a:noFill/>
          </a:ln>
        </p:spPr>
        <p:txBody>
          <a:bodyPr/>
          <a:lstStyle/>
          <a:p>
            <a:endParaRPr lang="id-ID"/>
          </a:p>
        </p:txBody>
      </p:sp>
      <p:sp>
        <p:nvSpPr>
          <p:cNvPr id="120" name="Google Shape;120;p2"/>
          <p:cNvSpPr/>
          <p:nvPr/>
        </p:nvSpPr>
        <p:spPr>
          <a:xfrm>
            <a:off x="2934593" y="2788337"/>
            <a:ext cx="1720489" cy="172048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9">
              <a:alphaModFix/>
            </a:blip>
            <a:stretch>
              <a:fillRect l="-40407" t="-81819" r="-23838" b="-37171"/>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8030491" y="2636185"/>
            <a:ext cx="2060548" cy="2055396"/>
          </a:xfrm>
          <a:custGeom>
            <a:avLst/>
            <a:gdLst/>
            <a:ahLst/>
            <a:cxnLst/>
            <a:rect l="l" t="t" r="r" b="b"/>
            <a:pathLst>
              <a:path w="2060548" h="2055396" extrusionOk="0">
                <a:moveTo>
                  <a:pt x="0" y="0"/>
                </a:moveTo>
                <a:lnTo>
                  <a:pt x="2060548" y="0"/>
                </a:lnTo>
                <a:lnTo>
                  <a:pt x="2060548" y="2055396"/>
                </a:lnTo>
                <a:lnTo>
                  <a:pt x="0" y="2055396"/>
                </a:lnTo>
                <a:lnTo>
                  <a:pt x="0" y="0"/>
                </a:lnTo>
                <a:close/>
              </a:path>
            </a:pathLst>
          </a:custGeom>
          <a:blipFill rotWithShape="1">
            <a:blip r:embed="rId8">
              <a:alphaModFix/>
            </a:blip>
            <a:stretch>
              <a:fillRect/>
            </a:stretch>
          </a:blipFill>
          <a:ln>
            <a:noFill/>
          </a:ln>
        </p:spPr>
        <p:txBody>
          <a:bodyPr/>
          <a:lstStyle/>
          <a:p>
            <a:endParaRPr lang="id-ID"/>
          </a:p>
        </p:txBody>
      </p:sp>
      <p:sp>
        <p:nvSpPr>
          <p:cNvPr id="122" name="Google Shape;122;p2"/>
          <p:cNvSpPr/>
          <p:nvPr/>
        </p:nvSpPr>
        <p:spPr>
          <a:xfrm>
            <a:off x="8200521" y="2788337"/>
            <a:ext cx="1720489" cy="172048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0">
              <a:alphaModFix/>
            </a:blip>
            <a:stretch>
              <a:fillRect l="-65407" t="-42428" r="-49396" b="-77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3462889" y="2788337"/>
            <a:ext cx="2060548" cy="2055396"/>
          </a:xfrm>
          <a:custGeom>
            <a:avLst/>
            <a:gdLst/>
            <a:ahLst/>
            <a:cxnLst/>
            <a:rect l="l" t="t" r="r" b="b"/>
            <a:pathLst>
              <a:path w="2060548" h="2055396" extrusionOk="0">
                <a:moveTo>
                  <a:pt x="0" y="0"/>
                </a:moveTo>
                <a:lnTo>
                  <a:pt x="2060548" y="0"/>
                </a:lnTo>
                <a:lnTo>
                  <a:pt x="2060548" y="2055396"/>
                </a:lnTo>
                <a:lnTo>
                  <a:pt x="0" y="2055396"/>
                </a:lnTo>
                <a:lnTo>
                  <a:pt x="0" y="0"/>
                </a:lnTo>
                <a:close/>
              </a:path>
            </a:pathLst>
          </a:custGeom>
          <a:blipFill rotWithShape="1">
            <a:blip r:embed="rId8">
              <a:alphaModFix/>
            </a:blip>
            <a:stretch>
              <a:fillRect/>
            </a:stretch>
          </a:blipFill>
          <a:ln>
            <a:noFill/>
          </a:ln>
        </p:spPr>
        <p:txBody>
          <a:bodyPr/>
          <a:lstStyle/>
          <a:p>
            <a:endParaRPr lang="id-ID"/>
          </a:p>
        </p:txBody>
      </p:sp>
      <p:sp>
        <p:nvSpPr>
          <p:cNvPr id="124" name="Google Shape;124;p2"/>
          <p:cNvSpPr/>
          <p:nvPr/>
        </p:nvSpPr>
        <p:spPr>
          <a:xfrm>
            <a:off x="13632918" y="2940488"/>
            <a:ext cx="1720489" cy="172048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1">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5481170" y="6150677"/>
            <a:ext cx="2060548" cy="2055396"/>
          </a:xfrm>
          <a:custGeom>
            <a:avLst/>
            <a:gdLst/>
            <a:ahLst/>
            <a:cxnLst/>
            <a:rect l="l" t="t" r="r" b="b"/>
            <a:pathLst>
              <a:path w="2060548" h="2055396" extrusionOk="0">
                <a:moveTo>
                  <a:pt x="0" y="0"/>
                </a:moveTo>
                <a:lnTo>
                  <a:pt x="2060548" y="0"/>
                </a:lnTo>
                <a:lnTo>
                  <a:pt x="2060548" y="2055396"/>
                </a:lnTo>
                <a:lnTo>
                  <a:pt x="0" y="2055396"/>
                </a:lnTo>
                <a:lnTo>
                  <a:pt x="0" y="0"/>
                </a:lnTo>
                <a:close/>
              </a:path>
            </a:pathLst>
          </a:custGeom>
          <a:blipFill rotWithShape="1">
            <a:blip r:embed="rId8">
              <a:alphaModFix/>
            </a:blip>
            <a:stretch>
              <a:fillRect/>
            </a:stretch>
          </a:blipFill>
          <a:ln>
            <a:noFill/>
          </a:ln>
        </p:spPr>
        <p:txBody>
          <a:bodyPr/>
          <a:lstStyle/>
          <a:p>
            <a:endParaRPr lang="id-ID"/>
          </a:p>
        </p:txBody>
      </p:sp>
      <p:sp>
        <p:nvSpPr>
          <p:cNvPr id="126" name="Google Shape;126;p2"/>
          <p:cNvSpPr/>
          <p:nvPr/>
        </p:nvSpPr>
        <p:spPr>
          <a:xfrm>
            <a:off x="5651200" y="6302829"/>
            <a:ext cx="1720489" cy="172048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2">
              <a:alphaModFix/>
            </a:blip>
            <a:stretch>
              <a:fillRect t="-3445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0747098" y="6150677"/>
            <a:ext cx="2060548" cy="2055396"/>
          </a:xfrm>
          <a:custGeom>
            <a:avLst/>
            <a:gdLst/>
            <a:ahLst/>
            <a:cxnLst/>
            <a:rect l="l" t="t" r="r" b="b"/>
            <a:pathLst>
              <a:path w="2060548" h="2055396" extrusionOk="0">
                <a:moveTo>
                  <a:pt x="0" y="0"/>
                </a:moveTo>
                <a:lnTo>
                  <a:pt x="2060548" y="0"/>
                </a:lnTo>
                <a:lnTo>
                  <a:pt x="2060548" y="2055396"/>
                </a:lnTo>
                <a:lnTo>
                  <a:pt x="0" y="2055396"/>
                </a:lnTo>
                <a:lnTo>
                  <a:pt x="0" y="0"/>
                </a:lnTo>
                <a:close/>
              </a:path>
            </a:pathLst>
          </a:custGeom>
          <a:blipFill rotWithShape="1">
            <a:blip r:embed="rId8">
              <a:alphaModFix/>
            </a:blip>
            <a:stretch>
              <a:fillRect/>
            </a:stretch>
          </a:blipFill>
          <a:ln>
            <a:noFill/>
          </a:ln>
        </p:spPr>
        <p:txBody>
          <a:bodyPr/>
          <a:lstStyle/>
          <a:p>
            <a:endParaRPr lang="id-ID"/>
          </a:p>
        </p:txBody>
      </p:sp>
      <p:sp>
        <p:nvSpPr>
          <p:cNvPr id="129" name="Google Shape;129;p2"/>
          <p:cNvSpPr txBox="1"/>
          <p:nvPr/>
        </p:nvSpPr>
        <p:spPr>
          <a:xfrm>
            <a:off x="3154514" y="971550"/>
            <a:ext cx="11978971" cy="111438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985" b="1" i="0" u="none" strike="noStrike" cap="none">
                <a:solidFill>
                  <a:srgbClr val="0E3D67"/>
                </a:solidFill>
                <a:latin typeface="Poppins Black"/>
                <a:ea typeface="Poppins Black"/>
                <a:cs typeface="Poppins Black"/>
                <a:sym typeface="Poppins Black"/>
              </a:rPr>
              <a:t>Our Team</a:t>
            </a:r>
            <a:endParaRPr/>
          </a:p>
        </p:txBody>
      </p:sp>
      <p:sp>
        <p:nvSpPr>
          <p:cNvPr id="130" name="Google Shape;130;p2"/>
          <p:cNvSpPr txBox="1"/>
          <p:nvPr/>
        </p:nvSpPr>
        <p:spPr>
          <a:xfrm>
            <a:off x="2109320" y="5019157"/>
            <a:ext cx="3371034" cy="426622"/>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2412" b="1" i="0" u="none" strike="noStrike" cap="none">
                <a:solidFill>
                  <a:srgbClr val="0E3D67"/>
                </a:solidFill>
                <a:latin typeface="Poppins SemiBold"/>
                <a:ea typeface="Poppins SemiBold"/>
                <a:cs typeface="Poppins SemiBold"/>
                <a:sym typeface="Poppins SemiBold"/>
              </a:rPr>
              <a:t>Alvian Nugroho</a:t>
            </a:r>
            <a:endParaRPr/>
          </a:p>
        </p:txBody>
      </p:sp>
      <p:sp>
        <p:nvSpPr>
          <p:cNvPr id="131" name="Google Shape;131;p2"/>
          <p:cNvSpPr txBox="1"/>
          <p:nvPr/>
        </p:nvSpPr>
        <p:spPr>
          <a:xfrm>
            <a:off x="7375248" y="5019157"/>
            <a:ext cx="3371034" cy="426622"/>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2412" b="1" i="0" u="none" strike="noStrike" cap="none">
                <a:solidFill>
                  <a:srgbClr val="0E3D67"/>
                </a:solidFill>
                <a:latin typeface="Poppins SemiBold"/>
                <a:ea typeface="Poppins SemiBold"/>
                <a:cs typeface="Poppins SemiBold"/>
                <a:sym typeface="Poppins SemiBold"/>
              </a:rPr>
              <a:t>George A Talakua</a:t>
            </a:r>
            <a:endParaRPr/>
          </a:p>
        </p:txBody>
      </p:sp>
      <p:sp>
        <p:nvSpPr>
          <p:cNvPr id="132" name="Google Shape;132;p2"/>
          <p:cNvSpPr txBox="1"/>
          <p:nvPr/>
        </p:nvSpPr>
        <p:spPr>
          <a:xfrm>
            <a:off x="12807646" y="5019157"/>
            <a:ext cx="3371034" cy="426622"/>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2412" b="1" i="0" u="none" strike="noStrike" cap="none">
                <a:solidFill>
                  <a:srgbClr val="0E3D67"/>
                </a:solidFill>
                <a:latin typeface="Poppins SemiBold"/>
                <a:ea typeface="Poppins SemiBold"/>
                <a:cs typeface="Poppins SemiBold"/>
                <a:sym typeface="Poppins SemiBold"/>
              </a:rPr>
              <a:t>Utari W Ardhana</a:t>
            </a:r>
            <a:endParaRPr/>
          </a:p>
        </p:txBody>
      </p:sp>
      <p:sp>
        <p:nvSpPr>
          <p:cNvPr id="133" name="Google Shape;133;p2"/>
          <p:cNvSpPr txBox="1"/>
          <p:nvPr/>
        </p:nvSpPr>
        <p:spPr>
          <a:xfrm>
            <a:off x="4825927" y="8529923"/>
            <a:ext cx="3371034" cy="426622"/>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2412" b="1" i="0" u="none" strike="noStrike" cap="none">
                <a:solidFill>
                  <a:srgbClr val="0E3D67"/>
                </a:solidFill>
                <a:latin typeface="Poppins SemiBold"/>
                <a:ea typeface="Poppins SemiBold"/>
                <a:cs typeface="Poppins SemiBold"/>
                <a:sym typeface="Poppins SemiBold"/>
              </a:rPr>
              <a:t>Risfa Candra</a:t>
            </a:r>
            <a:endParaRPr/>
          </a:p>
        </p:txBody>
      </p:sp>
      <p:sp>
        <p:nvSpPr>
          <p:cNvPr id="134" name="Google Shape;134;p2"/>
          <p:cNvSpPr txBox="1"/>
          <p:nvPr/>
        </p:nvSpPr>
        <p:spPr>
          <a:xfrm>
            <a:off x="10091855" y="8529923"/>
            <a:ext cx="3371034" cy="426622"/>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en-US" sz="2412" b="1" i="0" u="none" strike="noStrike" cap="none">
                <a:solidFill>
                  <a:srgbClr val="0E3D67"/>
                </a:solidFill>
                <a:latin typeface="Poppins SemiBold"/>
                <a:ea typeface="Poppins SemiBold"/>
                <a:cs typeface="Poppins SemiBold"/>
                <a:sym typeface="Poppins SemiBold"/>
              </a:rPr>
              <a:t>Angelene Nadine</a:t>
            </a:r>
            <a:endParaRPr/>
          </a:p>
        </p:txBody>
      </p:sp>
      <p:pic>
        <p:nvPicPr>
          <p:cNvPr id="3" name="Gambar 2" descr="Sebuah gambar berisi Wajah manusia, orang, dinding, pakaian&#10;&#10;Deskripsi dibuat secara otomatis">
            <a:extLst>
              <a:ext uri="{FF2B5EF4-FFF2-40B4-BE49-F238E27FC236}">
                <a16:creationId xmlns:a16="http://schemas.microsoft.com/office/drawing/2014/main" id="{651A585C-2482-9D9F-3E2C-56EE2CCF80B4}"/>
              </a:ext>
            </a:extLst>
          </p:cNvPr>
          <p:cNvPicPr>
            <a:picLocks noChangeAspect="1"/>
          </p:cNvPicPr>
          <p:nvPr/>
        </p:nvPicPr>
        <p:blipFill>
          <a:blip r:embed="rId13"/>
          <a:stretch>
            <a:fillRect/>
          </a:stretch>
        </p:blipFill>
        <p:spPr>
          <a:xfrm>
            <a:off x="10886520" y="6298164"/>
            <a:ext cx="1789162" cy="1772856"/>
          </a:xfrm>
          <a:prstGeom prst="ellipse">
            <a:avLst/>
          </a:prstGeom>
          <a:ln w="3175"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2"/>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532" name="Google Shape;532;p22"/>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533" name="Google Shape;533;p22"/>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534" name="Google Shape;534;p22"/>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535" name="Google Shape;535;p22"/>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536" name="Google Shape;536;p22"/>
          <p:cNvSpPr/>
          <p:nvPr/>
        </p:nvSpPr>
        <p:spPr>
          <a:xfrm>
            <a:off x="2415389" y="1358656"/>
            <a:ext cx="13457222" cy="7106410"/>
          </a:xfrm>
          <a:custGeom>
            <a:avLst/>
            <a:gdLst/>
            <a:ahLst/>
            <a:cxnLst/>
            <a:rect l="l" t="t" r="r" b="b"/>
            <a:pathLst>
              <a:path w="13457222" h="7106410" extrusionOk="0">
                <a:moveTo>
                  <a:pt x="0" y="0"/>
                </a:moveTo>
                <a:lnTo>
                  <a:pt x="13457222" y="0"/>
                </a:lnTo>
                <a:lnTo>
                  <a:pt x="13457222" y="7106410"/>
                </a:lnTo>
                <a:lnTo>
                  <a:pt x="0" y="7106410"/>
                </a:lnTo>
                <a:lnTo>
                  <a:pt x="0" y="0"/>
                </a:lnTo>
                <a:close/>
              </a:path>
            </a:pathLst>
          </a:custGeom>
          <a:blipFill rotWithShape="1">
            <a:blip r:embed="rId8">
              <a:alphaModFix/>
            </a:blip>
            <a:stretch>
              <a:fillRect b="-6518"/>
            </a:stretch>
          </a:blipFill>
          <a:ln>
            <a:noFill/>
          </a:ln>
        </p:spPr>
        <p:txBody>
          <a:bodyPr/>
          <a:lstStyle/>
          <a:p>
            <a:endParaRPr lang="id-ID"/>
          </a:p>
        </p:txBody>
      </p:sp>
      <p:sp>
        <p:nvSpPr>
          <p:cNvPr id="537" name="Google Shape;537;p22"/>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538" name="Google Shape;538;p22"/>
          <p:cNvSpPr txBox="1"/>
          <p:nvPr/>
        </p:nvSpPr>
        <p:spPr>
          <a:xfrm>
            <a:off x="6397476" y="8579366"/>
            <a:ext cx="6622847"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3 - Connect DB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23"/>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544" name="Google Shape;544;p23"/>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545" name="Google Shape;545;p23"/>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546" name="Google Shape;546;p23"/>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547" name="Google Shape;547;p23"/>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548" name="Google Shape;548;p23"/>
          <p:cNvSpPr/>
          <p:nvPr/>
        </p:nvSpPr>
        <p:spPr>
          <a:xfrm>
            <a:off x="2415389" y="1358656"/>
            <a:ext cx="13457222" cy="7106410"/>
          </a:xfrm>
          <a:custGeom>
            <a:avLst/>
            <a:gdLst/>
            <a:ahLst/>
            <a:cxnLst/>
            <a:rect l="l" t="t" r="r" b="b"/>
            <a:pathLst>
              <a:path w="13457222" h="7106410" extrusionOk="0">
                <a:moveTo>
                  <a:pt x="0" y="0"/>
                </a:moveTo>
                <a:lnTo>
                  <a:pt x="13457222" y="0"/>
                </a:lnTo>
                <a:lnTo>
                  <a:pt x="13457222" y="7106410"/>
                </a:lnTo>
                <a:lnTo>
                  <a:pt x="0" y="7106410"/>
                </a:lnTo>
                <a:lnTo>
                  <a:pt x="0" y="0"/>
                </a:lnTo>
                <a:close/>
              </a:path>
            </a:pathLst>
          </a:custGeom>
          <a:blipFill rotWithShape="1">
            <a:blip r:embed="rId8">
              <a:alphaModFix/>
            </a:blip>
            <a:stretch>
              <a:fillRect b="-6518"/>
            </a:stretch>
          </a:blipFill>
          <a:ln>
            <a:noFill/>
          </a:ln>
        </p:spPr>
        <p:txBody>
          <a:bodyPr/>
          <a:lstStyle/>
          <a:p>
            <a:endParaRPr lang="id-ID"/>
          </a:p>
        </p:txBody>
      </p:sp>
      <p:sp>
        <p:nvSpPr>
          <p:cNvPr id="549" name="Google Shape;549;p23"/>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550" name="Google Shape;550;p23"/>
          <p:cNvSpPr txBox="1"/>
          <p:nvPr/>
        </p:nvSpPr>
        <p:spPr>
          <a:xfrm>
            <a:off x="6397476" y="8579366"/>
            <a:ext cx="6622847"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4 - Add DB Context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4"/>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556" name="Google Shape;556;p24"/>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557" name="Google Shape;557;p24"/>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558" name="Google Shape;558;p24"/>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559" name="Google Shape;559;p24"/>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560" name="Google Shape;560;p24"/>
          <p:cNvSpPr/>
          <p:nvPr/>
        </p:nvSpPr>
        <p:spPr>
          <a:xfrm>
            <a:off x="2415389" y="1358656"/>
            <a:ext cx="13457222" cy="7106410"/>
          </a:xfrm>
          <a:custGeom>
            <a:avLst/>
            <a:gdLst/>
            <a:ahLst/>
            <a:cxnLst/>
            <a:rect l="l" t="t" r="r" b="b"/>
            <a:pathLst>
              <a:path w="13457222" h="7106410" extrusionOk="0">
                <a:moveTo>
                  <a:pt x="0" y="0"/>
                </a:moveTo>
                <a:lnTo>
                  <a:pt x="13457222" y="0"/>
                </a:lnTo>
                <a:lnTo>
                  <a:pt x="13457222" y="7106410"/>
                </a:lnTo>
                <a:lnTo>
                  <a:pt x="0" y="7106410"/>
                </a:lnTo>
                <a:lnTo>
                  <a:pt x="0" y="0"/>
                </a:lnTo>
                <a:close/>
              </a:path>
            </a:pathLst>
          </a:custGeom>
          <a:blipFill rotWithShape="1">
            <a:blip r:embed="rId8">
              <a:alphaModFix/>
            </a:blip>
            <a:stretch>
              <a:fillRect b="-6518"/>
            </a:stretch>
          </a:blipFill>
          <a:ln>
            <a:noFill/>
          </a:ln>
        </p:spPr>
        <p:txBody>
          <a:bodyPr/>
          <a:lstStyle/>
          <a:p>
            <a:endParaRPr lang="id-ID"/>
          </a:p>
        </p:txBody>
      </p:sp>
      <p:sp>
        <p:nvSpPr>
          <p:cNvPr id="561" name="Google Shape;561;p24"/>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562" name="Google Shape;562;p24"/>
          <p:cNvSpPr txBox="1"/>
          <p:nvPr/>
        </p:nvSpPr>
        <p:spPr>
          <a:xfrm>
            <a:off x="4421071" y="8579366"/>
            <a:ext cx="9445859"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5 - Add Data to Warehouse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25"/>
          <p:cNvSpPr/>
          <p:nvPr/>
        </p:nvSpPr>
        <p:spPr>
          <a:xfrm>
            <a:off x="6519343" y="0"/>
            <a:ext cx="12363287" cy="10287000"/>
          </a:xfrm>
          <a:custGeom>
            <a:avLst/>
            <a:gdLst/>
            <a:ahLst/>
            <a:cxnLst/>
            <a:rect l="l" t="t" r="r" b="b"/>
            <a:pathLst>
              <a:path w="16484383" h="13716000" extrusionOk="0">
                <a:moveTo>
                  <a:pt x="0" y="0"/>
                </a:moveTo>
                <a:lnTo>
                  <a:pt x="16484383" y="0"/>
                </a:lnTo>
                <a:lnTo>
                  <a:pt x="16484383" y="13716000"/>
                </a:lnTo>
                <a:lnTo>
                  <a:pt x="0" y="13716000"/>
                </a:lnTo>
                <a:close/>
              </a:path>
            </a:pathLst>
          </a:custGeom>
          <a:solidFill>
            <a:srgbClr val="0E3D67"/>
          </a:solidFill>
          <a:ln>
            <a:noFill/>
          </a:ln>
        </p:spPr>
        <p:txBody>
          <a:bodyPr/>
          <a:lstStyle/>
          <a:p>
            <a:endParaRPr lang="id-ID"/>
          </a:p>
        </p:txBody>
      </p:sp>
      <p:sp>
        <p:nvSpPr>
          <p:cNvPr id="568" name="Google Shape;568;p25"/>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569" name="Google Shape;569;p25"/>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570" name="Google Shape;570;p25"/>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571" name="Google Shape;571;p25"/>
          <p:cNvSpPr/>
          <p:nvPr/>
        </p:nvSpPr>
        <p:spPr>
          <a:xfrm>
            <a:off x="16154372" y="666664"/>
            <a:ext cx="1350000" cy="428311"/>
          </a:xfrm>
          <a:custGeom>
            <a:avLst/>
            <a:gdLst/>
            <a:ahLst/>
            <a:cxnLst/>
            <a:rect l="l" t="t" r="r" b="b"/>
            <a:pathLst>
              <a:path w="1350000" h="428311" extrusionOk="0">
                <a:moveTo>
                  <a:pt x="0" y="0"/>
                </a:moveTo>
                <a:lnTo>
                  <a:pt x="1350000" y="0"/>
                </a:lnTo>
                <a:lnTo>
                  <a:pt x="1350000"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572" name="Google Shape;572;p25"/>
          <p:cNvSpPr/>
          <p:nvPr/>
        </p:nvSpPr>
        <p:spPr>
          <a:xfrm>
            <a:off x="14728620" y="666664"/>
            <a:ext cx="1114713" cy="594000"/>
          </a:xfrm>
          <a:custGeom>
            <a:avLst/>
            <a:gdLst/>
            <a:ahLst/>
            <a:cxnLst/>
            <a:rect l="l" t="t" r="r" b="b"/>
            <a:pathLst>
              <a:path w="1114713" h="594000" extrusionOk="0">
                <a:moveTo>
                  <a:pt x="0" y="0"/>
                </a:moveTo>
                <a:lnTo>
                  <a:pt x="1114713" y="0"/>
                </a:lnTo>
                <a:lnTo>
                  <a:pt x="1114713"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573" name="Google Shape;573;p25"/>
          <p:cNvSpPr/>
          <p:nvPr/>
        </p:nvSpPr>
        <p:spPr>
          <a:xfrm>
            <a:off x="856037" y="3067607"/>
            <a:ext cx="5151549" cy="4114800"/>
          </a:xfrm>
          <a:custGeom>
            <a:avLst/>
            <a:gdLst/>
            <a:ahLst/>
            <a:cxnLst/>
            <a:rect l="l" t="t" r="r" b="b"/>
            <a:pathLst>
              <a:path w="5151549" h="4114800" extrusionOk="0">
                <a:moveTo>
                  <a:pt x="0" y="0"/>
                </a:moveTo>
                <a:lnTo>
                  <a:pt x="5151550" y="0"/>
                </a:lnTo>
                <a:lnTo>
                  <a:pt x="5151550" y="4114800"/>
                </a:lnTo>
                <a:lnTo>
                  <a:pt x="0" y="4114800"/>
                </a:lnTo>
                <a:lnTo>
                  <a:pt x="0" y="0"/>
                </a:lnTo>
                <a:close/>
              </a:path>
            </a:pathLst>
          </a:custGeom>
          <a:blipFill rotWithShape="1">
            <a:blip r:embed="rId8">
              <a:alphaModFix/>
            </a:blip>
            <a:stretch>
              <a:fillRect/>
            </a:stretch>
          </a:blipFill>
          <a:ln>
            <a:noFill/>
          </a:ln>
        </p:spPr>
        <p:txBody>
          <a:bodyPr/>
          <a:lstStyle/>
          <a:p>
            <a:endParaRPr lang="id-ID"/>
          </a:p>
        </p:txBody>
      </p:sp>
      <p:sp>
        <p:nvSpPr>
          <p:cNvPr id="574" name="Google Shape;574;p25"/>
          <p:cNvSpPr txBox="1"/>
          <p:nvPr/>
        </p:nvSpPr>
        <p:spPr>
          <a:xfrm>
            <a:off x="7221897" y="1756162"/>
            <a:ext cx="10282474" cy="131144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7239" b="1" i="0" u="none" strike="noStrike" cap="none">
                <a:solidFill>
                  <a:srgbClr val="FEFFFF"/>
                </a:solidFill>
                <a:latin typeface="Poppins Black"/>
                <a:ea typeface="Poppins Black"/>
                <a:cs typeface="Poppins Black"/>
                <a:sym typeface="Poppins Black"/>
              </a:rPr>
              <a:t>Output</a:t>
            </a:r>
            <a:endParaRPr/>
          </a:p>
        </p:txBody>
      </p:sp>
      <p:sp>
        <p:nvSpPr>
          <p:cNvPr id="575" name="Google Shape;575;p25"/>
          <p:cNvSpPr txBox="1"/>
          <p:nvPr/>
        </p:nvSpPr>
        <p:spPr>
          <a:xfrm>
            <a:off x="7221897" y="3409714"/>
            <a:ext cx="9384075" cy="870840"/>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2456" b="0" i="0" u="none" strike="noStrike" cap="none">
                <a:solidFill>
                  <a:srgbClr val="FEFFFF"/>
                </a:solidFill>
                <a:latin typeface="Poppins"/>
                <a:ea typeface="Poppins"/>
                <a:cs typeface="Poppins"/>
                <a:sym typeface="Poppins"/>
              </a:rPr>
              <a:t>Output atau hasil ini didapatkan dari eksekusi dataset melalui banyak alur :</a:t>
            </a:r>
            <a:endParaRPr/>
          </a:p>
        </p:txBody>
      </p:sp>
      <p:sp>
        <p:nvSpPr>
          <p:cNvPr id="576" name="Google Shape;576;p25"/>
          <p:cNvSpPr txBox="1"/>
          <p:nvPr/>
        </p:nvSpPr>
        <p:spPr>
          <a:xfrm>
            <a:off x="7221897" y="4373717"/>
            <a:ext cx="9384075" cy="2156385"/>
          </a:xfrm>
          <a:prstGeom prst="rect">
            <a:avLst/>
          </a:prstGeom>
          <a:noFill/>
          <a:ln>
            <a:noFill/>
          </a:ln>
        </p:spPr>
        <p:txBody>
          <a:bodyPr spcFirstLastPara="1" wrap="square" lIns="0" tIns="0" rIns="0" bIns="0" anchor="t" anchorCtr="0">
            <a:spAutoFit/>
          </a:bodyPr>
          <a:lstStyle/>
          <a:p>
            <a:pPr marL="530308" marR="0" lvl="1" indent="-265153" algn="l" rtl="0">
              <a:lnSpc>
                <a:spcPct val="139983"/>
              </a:lnSpc>
              <a:spcBef>
                <a:spcPts val="0"/>
              </a:spcBef>
              <a:spcAft>
                <a:spcPts val="0"/>
              </a:spcAft>
              <a:buClr>
                <a:srgbClr val="FEFFFF"/>
              </a:buClr>
              <a:buSzPts val="2456"/>
              <a:buFont typeface="Arial"/>
              <a:buChar char="•"/>
            </a:pPr>
            <a:r>
              <a:rPr lang="en-US" sz="2456" b="0" i="0" u="none" strike="noStrike" cap="none">
                <a:solidFill>
                  <a:srgbClr val="FEFFFF"/>
                </a:solidFill>
                <a:latin typeface="Poppins"/>
                <a:ea typeface="Poppins"/>
                <a:cs typeface="Poppins"/>
                <a:sym typeface="Poppins"/>
              </a:rPr>
              <a:t>Pengumpulan data</a:t>
            </a:r>
            <a:endParaRPr/>
          </a:p>
          <a:p>
            <a:pPr marL="530308" marR="0" lvl="1" indent="-265153" algn="l" rtl="0">
              <a:lnSpc>
                <a:spcPct val="139983"/>
              </a:lnSpc>
              <a:spcBef>
                <a:spcPts val="0"/>
              </a:spcBef>
              <a:spcAft>
                <a:spcPts val="0"/>
              </a:spcAft>
              <a:buClr>
                <a:srgbClr val="FEFFFF"/>
              </a:buClr>
              <a:buSzPts val="2456"/>
              <a:buFont typeface="Arial"/>
              <a:buChar char="•"/>
            </a:pPr>
            <a:r>
              <a:rPr lang="en-US" sz="2456" b="0" i="0" u="none" strike="noStrike" cap="none">
                <a:solidFill>
                  <a:srgbClr val="FEFFFF"/>
                </a:solidFill>
                <a:latin typeface="Poppins"/>
                <a:ea typeface="Poppins"/>
                <a:cs typeface="Poppins"/>
                <a:sym typeface="Poppins"/>
              </a:rPr>
              <a:t>Data Integration dengan ETL</a:t>
            </a:r>
            <a:endParaRPr/>
          </a:p>
          <a:p>
            <a:pPr marL="530308" marR="0" lvl="1" indent="-265153" algn="l" rtl="0">
              <a:lnSpc>
                <a:spcPct val="139983"/>
              </a:lnSpc>
              <a:spcBef>
                <a:spcPts val="0"/>
              </a:spcBef>
              <a:spcAft>
                <a:spcPts val="0"/>
              </a:spcAft>
              <a:buClr>
                <a:srgbClr val="FEFFFF"/>
              </a:buClr>
              <a:buSzPts val="2456"/>
              <a:buFont typeface="Arial"/>
              <a:buChar char="•"/>
            </a:pPr>
            <a:r>
              <a:rPr lang="en-US" sz="2456" b="0" i="0" u="none" strike="noStrike" cap="none">
                <a:solidFill>
                  <a:srgbClr val="FEFFFF"/>
                </a:solidFill>
                <a:latin typeface="Poppins"/>
                <a:ea typeface="Poppins"/>
                <a:cs typeface="Poppins"/>
                <a:sym typeface="Poppins"/>
              </a:rPr>
              <a:t>Testing</a:t>
            </a:r>
            <a:endParaRPr/>
          </a:p>
          <a:p>
            <a:pPr marL="530308" marR="0" lvl="1" indent="-265153" algn="l" rtl="0">
              <a:lnSpc>
                <a:spcPct val="139983"/>
              </a:lnSpc>
              <a:spcBef>
                <a:spcPts val="0"/>
              </a:spcBef>
              <a:spcAft>
                <a:spcPts val="0"/>
              </a:spcAft>
              <a:buClr>
                <a:srgbClr val="FEFFFF"/>
              </a:buClr>
              <a:buSzPts val="2456"/>
              <a:buFont typeface="Arial"/>
              <a:buChar char="•"/>
            </a:pPr>
            <a:r>
              <a:rPr lang="en-US" sz="2456" b="0" i="0" u="none" strike="noStrike" cap="none">
                <a:solidFill>
                  <a:srgbClr val="FEFFFF"/>
                </a:solidFill>
                <a:latin typeface="Poppins"/>
                <a:ea typeface="Poppins"/>
                <a:cs typeface="Poppins"/>
                <a:sym typeface="Poppins"/>
              </a:rPr>
              <a:t>Hasil</a:t>
            </a:r>
            <a:endParaRPr/>
          </a:p>
          <a:p>
            <a:pPr marL="530308" marR="0" lvl="1" indent="-265153" algn="l" rtl="0">
              <a:lnSpc>
                <a:spcPct val="139983"/>
              </a:lnSpc>
              <a:spcBef>
                <a:spcPts val="0"/>
              </a:spcBef>
              <a:spcAft>
                <a:spcPts val="0"/>
              </a:spcAft>
              <a:buClr>
                <a:srgbClr val="FEFFFF"/>
              </a:buClr>
              <a:buSzPts val="2456"/>
              <a:buFont typeface="Arial"/>
              <a:buChar char="•"/>
            </a:pPr>
            <a:r>
              <a:rPr lang="en-US" sz="2456" b="0" i="0" u="none" strike="noStrike" cap="none">
                <a:solidFill>
                  <a:srgbClr val="FEFFFF"/>
                </a:solidFill>
                <a:latin typeface="Poppins"/>
                <a:ea typeface="Poppins"/>
                <a:cs typeface="Poppins"/>
                <a:sym typeface="Poppins"/>
              </a:rPr>
              <a:t>Hingga visualisasi</a:t>
            </a:r>
            <a:endParaRPr/>
          </a:p>
        </p:txBody>
      </p:sp>
      <p:sp>
        <p:nvSpPr>
          <p:cNvPr id="577" name="Google Shape;577;p25"/>
          <p:cNvSpPr txBox="1"/>
          <p:nvPr/>
        </p:nvSpPr>
        <p:spPr>
          <a:xfrm>
            <a:off x="7221897" y="7106207"/>
            <a:ext cx="9384075" cy="1299355"/>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2456" b="0" i="0" u="none" strike="noStrike" cap="none">
                <a:solidFill>
                  <a:srgbClr val="FEFFFF"/>
                </a:solidFill>
                <a:latin typeface="Poppins"/>
                <a:ea typeface="Poppins"/>
                <a:cs typeface="Poppins"/>
                <a:sym typeface="Poppins"/>
              </a:rPr>
              <a:t>Pada tahap output ini diharapkan dapat menjawab pertanyaan dari permasalahan yang diangkat terkait dengan Penyakit jantung di Indonesia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26"/>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583" name="Google Shape;583;p26"/>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584" name="Google Shape;584;p26"/>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585" name="Google Shape;585;p26"/>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586" name="Google Shape;586;p26"/>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587" name="Google Shape;587;p26"/>
          <p:cNvSpPr/>
          <p:nvPr/>
        </p:nvSpPr>
        <p:spPr>
          <a:xfrm>
            <a:off x="3535678" y="2471149"/>
            <a:ext cx="11192942" cy="4687776"/>
          </a:xfrm>
          <a:custGeom>
            <a:avLst/>
            <a:gdLst/>
            <a:ahLst/>
            <a:cxnLst/>
            <a:rect l="l" t="t" r="r" b="b"/>
            <a:pathLst>
              <a:path w="11192942" h="4687776" extrusionOk="0">
                <a:moveTo>
                  <a:pt x="0" y="0"/>
                </a:moveTo>
                <a:lnTo>
                  <a:pt x="11192942" y="0"/>
                </a:lnTo>
                <a:lnTo>
                  <a:pt x="11192942" y="4687776"/>
                </a:lnTo>
                <a:lnTo>
                  <a:pt x="0" y="4687776"/>
                </a:lnTo>
                <a:lnTo>
                  <a:pt x="0" y="0"/>
                </a:lnTo>
                <a:close/>
              </a:path>
            </a:pathLst>
          </a:custGeom>
          <a:blipFill rotWithShape="1">
            <a:blip r:embed="rId8">
              <a:alphaModFix/>
            </a:blip>
            <a:stretch>
              <a:fillRect/>
            </a:stretch>
          </a:blipFill>
          <a:ln>
            <a:noFill/>
          </a:ln>
        </p:spPr>
        <p:txBody>
          <a:bodyPr/>
          <a:lstStyle/>
          <a:p>
            <a:endParaRPr lang="id-ID"/>
          </a:p>
        </p:txBody>
      </p:sp>
      <p:sp>
        <p:nvSpPr>
          <p:cNvPr id="588" name="Google Shape;588;p26"/>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589" name="Google Shape;589;p26"/>
          <p:cNvSpPr txBox="1"/>
          <p:nvPr/>
        </p:nvSpPr>
        <p:spPr>
          <a:xfrm>
            <a:off x="5313061" y="1212434"/>
            <a:ext cx="7661878" cy="977306"/>
          </a:xfrm>
          <a:prstGeom prst="rect">
            <a:avLst/>
          </a:prstGeom>
          <a:noFill/>
          <a:ln>
            <a:noFill/>
          </a:ln>
        </p:spPr>
        <p:txBody>
          <a:bodyPr spcFirstLastPara="1" wrap="square" lIns="0" tIns="0" rIns="0" bIns="0" anchor="t" anchorCtr="0">
            <a:spAutoFit/>
          </a:bodyPr>
          <a:lstStyle/>
          <a:p>
            <a:pPr marL="0" marR="0" lvl="0" indent="0" algn="ctr" rtl="0">
              <a:lnSpc>
                <a:spcPct val="139988"/>
              </a:lnSpc>
              <a:spcBef>
                <a:spcPts val="0"/>
              </a:spcBef>
              <a:spcAft>
                <a:spcPts val="0"/>
              </a:spcAft>
              <a:buNone/>
            </a:pPr>
            <a:r>
              <a:rPr lang="en-US" sz="5394" b="1" i="0" u="none" strike="noStrike" cap="none">
                <a:solidFill>
                  <a:srgbClr val="0E3D67"/>
                </a:solidFill>
                <a:latin typeface="Poppins Black"/>
                <a:ea typeface="Poppins Black"/>
                <a:cs typeface="Poppins Black"/>
                <a:sym typeface="Poppins Black"/>
              </a:rPr>
              <a:t>Output</a:t>
            </a:r>
            <a:endParaRPr/>
          </a:p>
        </p:txBody>
      </p:sp>
      <p:sp>
        <p:nvSpPr>
          <p:cNvPr id="590" name="Google Shape;590;p26"/>
          <p:cNvSpPr txBox="1"/>
          <p:nvPr/>
        </p:nvSpPr>
        <p:spPr>
          <a:xfrm>
            <a:off x="2553476" y="7368475"/>
            <a:ext cx="14275895" cy="870840"/>
          </a:xfrm>
          <a:prstGeom prst="rect">
            <a:avLst/>
          </a:prstGeom>
          <a:noFill/>
          <a:ln>
            <a:noFill/>
          </a:ln>
        </p:spPr>
        <p:txBody>
          <a:bodyPr spcFirstLastPara="1" wrap="square" lIns="0" tIns="0" rIns="0" bIns="0" anchor="t" anchorCtr="0">
            <a:spAutoFit/>
          </a:bodyPr>
          <a:lstStyle/>
          <a:p>
            <a:pPr marL="0" marR="0" lvl="0" indent="0" algn="just" rtl="0">
              <a:lnSpc>
                <a:spcPct val="139983"/>
              </a:lnSpc>
              <a:spcBef>
                <a:spcPts val="0"/>
              </a:spcBef>
              <a:spcAft>
                <a:spcPts val="0"/>
              </a:spcAft>
              <a:buNone/>
            </a:pPr>
            <a:r>
              <a:rPr lang="en-US" sz="2456" b="0" i="0" u="none" strike="noStrike" cap="none">
                <a:solidFill>
                  <a:srgbClr val="0E3D67"/>
                </a:solidFill>
                <a:latin typeface="Poppins"/>
                <a:ea typeface="Poppins"/>
                <a:cs typeface="Poppins"/>
                <a:sym typeface="Poppins"/>
              </a:rPr>
              <a:t>Dapat dilihat jika pada table CSV diatas adalah data hasil integrasi yang sudah bersih dan sudah merangkum berbagai sub data dari kolom yang dapat ditarik kesimpulannya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7"/>
          <p:cNvSpPr/>
          <p:nvPr/>
        </p:nvSpPr>
        <p:spPr>
          <a:xfrm>
            <a:off x="6519343" y="0"/>
            <a:ext cx="12363287" cy="10287000"/>
          </a:xfrm>
          <a:custGeom>
            <a:avLst/>
            <a:gdLst/>
            <a:ahLst/>
            <a:cxnLst/>
            <a:rect l="l" t="t" r="r" b="b"/>
            <a:pathLst>
              <a:path w="16484383" h="13716000" extrusionOk="0">
                <a:moveTo>
                  <a:pt x="0" y="0"/>
                </a:moveTo>
                <a:lnTo>
                  <a:pt x="16484383" y="0"/>
                </a:lnTo>
                <a:lnTo>
                  <a:pt x="16484383" y="13716000"/>
                </a:lnTo>
                <a:lnTo>
                  <a:pt x="0" y="13716000"/>
                </a:lnTo>
                <a:close/>
              </a:path>
            </a:pathLst>
          </a:custGeom>
          <a:solidFill>
            <a:srgbClr val="0E3D67"/>
          </a:solidFill>
          <a:ln>
            <a:noFill/>
          </a:ln>
        </p:spPr>
        <p:txBody>
          <a:bodyPr/>
          <a:lstStyle/>
          <a:p>
            <a:endParaRPr lang="id-ID"/>
          </a:p>
        </p:txBody>
      </p:sp>
      <p:sp>
        <p:nvSpPr>
          <p:cNvPr id="596" name="Google Shape;596;p27"/>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597" name="Google Shape;597;p27"/>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598" name="Google Shape;598;p27"/>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599" name="Google Shape;599;p27"/>
          <p:cNvSpPr/>
          <p:nvPr/>
        </p:nvSpPr>
        <p:spPr>
          <a:xfrm>
            <a:off x="16154372" y="666664"/>
            <a:ext cx="1350000" cy="428311"/>
          </a:xfrm>
          <a:custGeom>
            <a:avLst/>
            <a:gdLst/>
            <a:ahLst/>
            <a:cxnLst/>
            <a:rect l="l" t="t" r="r" b="b"/>
            <a:pathLst>
              <a:path w="1350000" h="428311" extrusionOk="0">
                <a:moveTo>
                  <a:pt x="0" y="0"/>
                </a:moveTo>
                <a:lnTo>
                  <a:pt x="1350000" y="0"/>
                </a:lnTo>
                <a:lnTo>
                  <a:pt x="1350000"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600" name="Google Shape;600;p27"/>
          <p:cNvSpPr/>
          <p:nvPr/>
        </p:nvSpPr>
        <p:spPr>
          <a:xfrm>
            <a:off x="14728620" y="666664"/>
            <a:ext cx="1114713" cy="594000"/>
          </a:xfrm>
          <a:custGeom>
            <a:avLst/>
            <a:gdLst/>
            <a:ahLst/>
            <a:cxnLst/>
            <a:rect l="l" t="t" r="r" b="b"/>
            <a:pathLst>
              <a:path w="1114713" h="594000" extrusionOk="0">
                <a:moveTo>
                  <a:pt x="0" y="0"/>
                </a:moveTo>
                <a:lnTo>
                  <a:pt x="1114713" y="0"/>
                </a:lnTo>
                <a:lnTo>
                  <a:pt x="1114713"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601" name="Google Shape;601;p27"/>
          <p:cNvSpPr txBox="1"/>
          <p:nvPr/>
        </p:nvSpPr>
        <p:spPr>
          <a:xfrm>
            <a:off x="7221897" y="3409714"/>
            <a:ext cx="9384000" cy="4082400"/>
          </a:xfrm>
          <a:prstGeom prst="rect">
            <a:avLst/>
          </a:prstGeom>
          <a:noFill/>
          <a:ln>
            <a:noFill/>
          </a:ln>
        </p:spPr>
        <p:txBody>
          <a:bodyPr spcFirstLastPara="1" wrap="square" lIns="0" tIns="0" rIns="0" bIns="0" anchor="t" anchorCtr="0">
            <a:spAutoFit/>
          </a:bodyPr>
          <a:lstStyle/>
          <a:p>
            <a:pPr marL="0" marR="0" lvl="0" indent="0" algn="l" rtl="0">
              <a:lnSpc>
                <a:spcPct val="139983"/>
              </a:lnSpc>
              <a:spcBef>
                <a:spcPts val="0"/>
              </a:spcBef>
              <a:spcAft>
                <a:spcPts val="0"/>
              </a:spcAft>
              <a:buNone/>
            </a:pPr>
            <a:r>
              <a:rPr lang="en-US" sz="2456" b="0" i="0" u="none" strike="noStrike" cap="none">
                <a:solidFill>
                  <a:srgbClr val="FEFFFF"/>
                </a:solidFill>
                <a:latin typeface="Poppins"/>
                <a:ea typeface="Poppins"/>
                <a:cs typeface="Poppins"/>
                <a:sym typeface="Poppins"/>
              </a:rPr>
              <a:t>Pada bagian visualisasi ini, </a:t>
            </a:r>
            <a:r>
              <a:rPr lang="en-US" sz="2456">
                <a:solidFill>
                  <a:srgbClr val="FEFFFF"/>
                </a:solidFill>
                <a:latin typeface="Poppins"/>
                <a:ea typeface="Poppins"/>
                <a:cs typeface="Poppins"/>
                <a:sym typeface="Poppins"/>
              </a:rPr>
              <a:t>data</a:t>
            </a:r>
            <a:r>
              <a:rPr lang="en-US" sz="2456" b="0" i="0" u="none" strike="noStrike" cap="none">
                <a:solidFill>
                  <a:srgbClr val="FEFFFF"/>
                </a:solidFill>
                <a:latin typeface="Poppins"/>
                <a:ea typeface="Poppins"/>
                <a:cs typeface="Poppins"/>
                <a:sym typeface="Poppins"/>
              </a:rPr>
              <a:t> yang tadi sudah di eksekusi dan didapatkan hasilnya lalu di buatkan visualisasi agar peneliti dapat melihat range dan seberapa besar menjawab dari permasalahan yang ada</a:t>
            </a:r>
            <a:endParaRPr/>
          </a:p>
          <a:p>
            <a:pPr marL="0" marR="0" lvl="0" indent="0" algn="l" rtl="0">
              <a:lnSpc>
                <a:spcPct val="139983"/>
              </a:lnSpc>
              <a:spcBef>
                <a:spcPts val="0"/>
              </a:spcBef>
              <a:spcAft>
                <a:spcPts val="0"/>
              </a:spcAft>
              <a:buNone/>
            </a:pPr>
            <a:endParaRPr sz="2456" b="0" i="0" u="none" strike="noStrike" cap="none">
              <a:solidFill>
                <a:srgbClr val="FEFFFF"/>
              </a:solidFill>
              <a:latin typeface="Poppins"/>
              <a:ea typeface="Poppins"/>
              <a:cs typeface="Poppins"/>
              <a:sym typeface="Poppins"/>
            </a:endParaRPr>
          </a:p>
          <a:p>
            <a:pPr marL="0" marR="0" lvl="0" indent="0" algn="l" rtl="0">
              <a:lnSpc>
                <a:spcPct val="139983"/>
              </a:lnSpc>
              <a:spcBef>
                <a:spcPts val="0"/>
              </a:spcBef>
              <a:spcAft>
                <a:spcPts val="0"/>
              </a:spcAft>
              <a:buNone/>
            </a:pPr>
            <a:r>
              <a:rPr lang="en-US" sz="2456" b="0" i="0" u="none" strike="noStrike" cap="none">
                <a:solidFill>
                  <a:srgbClr val="FEFFFF"/>
                </a:solidFill>
                <a:latin typeface="Poppins"/>
                <a:ea typeface="Poppins"/>
                <a:cs typeface="Poppins"/>
                <a:sym typeface="Poppins"/>
              </a:rPr>
              <a:t>Visualisasi data ini juga dimaksudkan dapat menjadi acuan dalam penyebaran data untuk penyakit jantung yang diteliti</a:t>
            </a:r>
            <a:endParaRPr/>
          </a:p>
        </p:txBody>
      </p:sp>
      <p:sp>
        <p:nvSpPr>
          <p:cNvPr id="602" name="Google Shape;602;p27"/>
          <p:cNvSpPr/>
          <p:nvPr/>
        </p:nvSpPr>
        <p:spPr>
          <a:xfrm>
            <a:off x="1464102" y="3067607"/>
            <a:ext cx="4114800" cy="4114800"/>
          </a:xfrm>
          <a:custGeom>
            <a:avLst/>
            <a:gdLst/>
            <a:ahLst/>
            <a:cxnLst/>
            <a:rect l="l" t="t" r="r" b="b"/>
            <a:pathLst>
              <a:path w="4114800" h="4114800" extrusionOk="0">
                <a:moveTo>
                  <a:pt x="0" y="0"/>
                </a:moveTo>
                <a:lnTo>
                  <a:pt x="4114800" y="0"/>
                </a:lnTo>
                <a:lnTo>
                  <a:pt x="4114800" y="4114800"/>
                </a:lnTo>
                <a:lnTo>
                  <a:pt x="0" y="4114800"/>
                </a:lnTo>
                <a:lnTo>
                  <a:pt x="0" y="0"/>
                </a:lnTo>
                <a:close/>
              </a:path>
            </a:pathLst>
          </a:custGeom>
          <a:blipFill rotWithShape="1">
            <a:blip r:embed="rId8">
              <a:alphaModFix/>
            </a:blip>
            <a:stretch>
              <a:fillRect/>
            </a:stretch>
          </a:blipFill>
          <a:ln>
            <a:noFill/>
          </a:ln>
        </p:spPr>
        <p:txBody>
          <a:bodyPr/>
          <a:lstStyle/>
          <a:p>
            <a:endParaRPr lang="id-ID"/>
          </a:p>
        </p:txBody>
      </p:sp>
      <p:sp>
        <p:nvSpPr>
          <p:cNvPr id="603" name="Google Shape;603;p27"/>
          <p:cNvSpPr txBox="1"/>
          <p:nvPr/>
        </p:nvSpPr>
        <p:spPr>
          <a:xfrm>
            <a:off x="7221897" y="1756162"/>
            <a:ext cx="10282474" cy="131144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7239" b="1" i="0" u="none" strike="noStrike" cap="none">
                <a:solidFill>
                  <a:srgbClr val="FEFFFF"/>
                </a:solidFill>
                <a:latin typeface="Poppins Black"/>
                <a:ea typeface="Poppins Black"/>
                <a:cs typeface="Poppins Black"/>
                <a:sym typeface="Poppins Black"/>
              </a:rPr>
              <a:t>Visualisasi</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28"/>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609" name="Google Shape;609;p28"/>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610" name="Google Shape;610;p28"/>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611" name="Google Shape;611;p28"/>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612" name="Google Shape;612;p28"/>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613" name="Google Shape;613;p28"/>
          <p:cNvSpPr/>
          <p:nvPr/>
        </p:nvSpPr>
        <p:spPr>
          <a:xfrm>
            <a:off x="2878391" y="1581332"/>
            <a:ext cx="12531218" cy="6356668"/>
          </a:xfrm>
          <a:custGeom>
            <a:avLst/>
            <a:gdLst/>
            <a:ahLst/>
            <a:cxnLst/>
            <a:rect l="l" t="t" r="r" b="b"/>
            <a:pathLst>
              <a:path w="12531218" h="6356668" extrusionOk="0">
                <a:moveTo>
                  <a:pt x="0" y="0"/>
                </a:moveTo>
                <a:lnTo>
                  <a:pt x="12531218" y="0"/>
                </a:lnTo>
                <a:lnTo>
                  <a:pt x="12531218" y="6356667"/>
                </a:lnTo>
                <a:lnTo>
                  <a:pt x="0" y="6356667"/>
                </a:lnTo>
                <a:lnTo>
                  <a:pt x="0" y="0"/>
                </a:lnTo>
                <a:close/>
              </a:path>
            </a:pathLst>
          </a:custGeom>
          <a:blipFill rotWithShape="1">
            <a:blip r:embed="rId8">
              <a:alphaModFix/>
            </a:blip>
            <a:stretch>
              <a:fillRect b="-10885"/>
            </a:stretch>
          </a:blipFill>
          <a:ln>
            <a:noFill/>
          </a:ln>
        </p:spPr>
        <p:txBody>
          <a:bodyPr/>
          <a:lstStyle/>
          <a:p>
            <a:endParaRPr lang="id-ID"/>
          </a:p>
        </p:txBody>
      </p:sp>
      <p:sp>
        <p:nvSpPr>
          <p:cNvPr id="614" name="Google Shape;614;p28"/>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615" name="Google Shape;615;p28"/>
          <p:cNvSpPr txBox="1"/>
          <p:nvPr/>
        </p:nvSpPr>
        <p:spPr>
          <a:xfrm>
            <a:off x="3642850" y="8579366"/>
            <a:ext cx="11422264"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1 - Connect Data From Warehouse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9"/>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621" name="Google Shape;621;p29"/>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622" name="Google Shape;622;p29"/>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623" name="Google Shape;623;p29"/>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624" name="Google Shape;624;p29"/>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625" name="Google Shape;625;p29"/>
          <p:cNvSpPr/>
          <p:nvPr/>
        </p:nvSpPr>
        <p:spPr>
          <a:xfrm>
            <a:off x="2850569" y="1581332"/>
            <a:ext cx="13022042" cy="6663187"/>
          </a:xfrm>
          <a:custGeom>
            <a:avLst/>
            <a:gdLst/>
            <a:ahLst/>
            <a:cxnLst/>
            <a:rect l="l" t="t" r="r" b="b"/>
            <a:pathLst>
              <a:path w="13022042" h="6663187" extrusionOk="0">
                <a:moveTo>
                  <a:pt x="0" y="0"/>
                </a:moveTo>
                <a:lnTo>
                  <a:pt x="13022042" y="0"/>
                </a:lnTo>
                <a:lnTo>
                  <a:pt x="13022042" y="6663186"/>
                </a:lnTo>
                <a:lnTo>
                  <a:pt x="0" y="6663186"/>
                </a:lnTo>
                <a:lnTo>
                  <a:pt x="0" y="0"/>
                </a:lnTo>
                <a:close/>
              </a:path>
            </a:pathLst>
          </a:custGeom>
          <a:blipFill rotWithShape="1">
            <a:blip r:embed="rId8">
              <a:alphaModFix/>
            </a:blip>
            <a:stretch>
              <a:fillRect b="-9929"/>
            </a:stretch>
          </a:blipFill>
          <a:ln>
            <a:noFill/>
          </a:ln>
        </p:spPr>
        <p:txBody>
          <a:bodyPr/>
          <a:lstStyle/>
          <a:p>
            <a:endParaRPr lang="id-ID"/>
          </a:p>
        </p:txBody>
      </p:sp>
      <p:sp>
        <p:nvSpPr>
          <p:cNvPr id="626" name="Google Shape;626;p29"/>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627" name="Google Shape;627;p29"/>
          <p:cNvSpPr txBox="1"/>
          <p:nvPr/>
        </p:nvSpPr>
        <p:spPr>
          <a:xfrm>
            <a:off x="3642850" y="8579366"/>
            <a:ext cx="11422264"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2 - Map Country Models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30"/>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633" name="Google Shape;633;p30"/>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634" name="Google Shape;634;p30"/>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635" name="Google Shape;635;p30"/>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636" name="Google Shape;636;p30"/>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637" name="Google Shape;637;p30"/>
          <p:cNvSpPr/>
          <p:nvPr/>
        </p:nvSpPr>
        <p:spPr>
          <a:xfrm>
            <a:off x="2415389" y="1358656"/>
            <a:ext cx="13457222" cy="7106410"/>
          </a:xfrm>
          <a:custGeom>
            <a:avLst/>
            <a:gdLst/>
            <a:ahLst/>
            <a:cxnLst/>
            <a:rect l="l" t="t" r="r" b="b"/>
            <a:pathLst>
              <a:path w="13457222" h="7106410" extrusionOk="0">
                <a:moveTo>
                  <a:pt x="0" y="0"/>
                </a:moveTo>
                <a:lnTo>
                  <a:pt x="13457222" y="0"/>
                </a:lnTo>
                <a:lnTo>
                  <a:pt x="13457222" y="7106410"/>
                </a:lnTo>
                <a:lnTo>
                  <a:pt x="0" y="7106410"/>
                </a:lnTo>
                <a:lnTo>
                  <a:pt x="0" y="0"/>
                </a:lnTo>
                <a:close/>
              </a:path>
            </a:pathLst>
          </a:custGeom>
          <a:blipFill rotWithShape="1">
            <a:blip r:embed="rId8">
              <a:alphaModFix/>
            </a:blip>
            <a:stretch>
              <a:fillRect b="-6518"/>
            </a:stretch>
          </a:blipFill>
          <a:ln>
            <a:noFill/>
          </a:ln>
        </p:spPr>
        <p:txBody>
          <a:bodyPr/>
          <a:lstStyle/>
          <a:p>
            <a:endParaRPr lang="id-ID"/>
          </a:p>
        </p:txBody>
      </p:sp>
      <p:sp>
        <p:nvSpPr>
          <p:cNvPr id="638" name="Google Shape;638;p30"/>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639" name="Google Shape;639;p30"/>
          <p:cNvSpPr txBox="1"/>
          <p:nvPr/>
        </p:nvSpPr>
        <p:spPr>
          <a:xfrm>
            <a:off x="3642850" y="8579366"/>
            <a:ext cx="11422264"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3 - Pie Chart Models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31"/>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645" name="Google Shape;645;p31"/>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646" name="Google Shape;646;p31"/>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647" name="Google Shape;647;p31"/>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648" name="Google Shape;648;p31"/>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649" name="Google Shape;649;p31"/>
          <p:cNvSpPr/>
          <p:nvPr/>
        </p:nvSpPr>
        <p:spPr>
          <a:xfrm>
            <a:off x="2415389" y="1358656"/>
            <a:ext cx="13457222" cy="7106410"/>
          </a:xfrm>
          <a:custGeom>
            <a:avLst/>
            <a:gdLst/>
            <a:ahLst/>
            <a:cxnLst/>
            <a:rect l="l" t="t" r="r" b="b"/>
            <a:pathLst>
              <a:path w="13457222" h="7106410" extrusionOk="0">
                <a:moveTo>
                  <a:pt x="0" y="0"/>
                </a:moveTo>
                <a:lnTo>
                  <a:pt x="13457222" y="0"/>
                </a:lnTo>
                <a:lnTo>
                  <a:pt x="13457222" y="7106410"/>
                </a:lnTo>
                <a:lnTo>
                  <a:pt x="0" y="7106410"/>
                </a:lnTo>
                <a:lnTo>
                  <a:pt x="0" y="0"/>
                </a:lnTo>
                <a:close/>
              </a:path>
            </a:pathLst>
          </a:custGeom>
          <a:blipFill rotWithShape="1">
            <a:blip r:embed="rId8">
              <a:alphaModFix/>
            </a:blip>
            <a:stretch>
              <a:fillRect b="-6518"/>
            </a:stretch>
          </a:blipFill>
          <a:ln>
            <a:noFill/>
          </a:ln>
        </p:spPr>
        <p:txBody>
          <a:bodyPr/>
          <a:lstStyle/>
          <a:p>
            <a:endParaRPr lang="id-ID"/>
          </a:p>
        </p:txBody>
      </p:sp>
      <p:sp>
        <p:nvSpPr>
          <p:cNvPr id="650" name="Google Shape;650;p31"/>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651" name="Google Shape;651;p31"/>
          <p:cNvSpPr txBox="1"/>
          <p:nvPr/>
        </p:nvSpPr>
        <p:spPr>
          <a:xfrm>
            <a:off x="3642850" y="8579366"/>
            <a:ext cx="11422264"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4 - Distribution Chart Models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
          <p:cNvSpPr/>
          <p:nvPr/>
        </p:nvSpPr>
        <p:spPr>
          <a:xfrm>
            <a:off x="-514350" y="5400762"/>
            <a:ext cx="19025688" cy="5078042"/>
          </a:xfrm>
          <a:custGeom>
            <a:avLst/>
            <a:gdLst/>
            <a:ahLst/>
            <a:cxnLst/>
            <a:rect l="l" t="t" r="r" b="b"/>
            <a:pathLst>
              <a:path w="25367585" h="6770722" extrusionOk="0">
                <a:moveTo>
                  <a:pt x="0" y="0"/>
                </a:moveTo>
                <a:lnTo>
                  <a:pt x="25367585" y="0"/>
                </a:lnTo>
                <a:lnTo>
                  <a:pt x="25367585" y="6770722"/>
                </a:lnTo>
                <a:lnTo>
                  <a:pt x="0" y="6770722"/>
                </a:lnTo>
                <a:close/>
              </a:path>
            </a:pathLst>
          </a:custGeom>
          <a:solidFill>
            <a:srgbClr val="0E3D67"/>
          </a:solidFill>
          <a:ln>
            <a:noFill/>
          </a:ln>
        </p:spPr>
        <p:txBody>
          <a:bodyPr/>
          <a:lstStyle/>
          <a:p>
            <a:endParaRPr lang="id-ID"/>
          </a:p>
        </p:txBody>
      </p:sp>
      <p:sp>
        <p:nvSpPr>
          <p:cNvPr id="144" name="Google Shape;144;p3"/>
          <p:cNvSpPr/>
          <p:nvPr/>
        </p:nvSpPr>
        <p:spPr>
          <a:xfrm rot="10800000" flipH="1">
            <a:off x="-514350" y="-650099"/>
            <a:ext cx="2705100" cy="2705100"/>
          </a:xfrm>
          <a:custGeom>
            <a:avLst/>
            <a:gdLst/>
            <a:ahLst/>
            <a:cxnLst/>
            <a:rect l="l" t="t" r="r" b="b"/>
            <a:pathLst>
              <a:path w="2705100" h="2705100" extrusionOk="0">
                <a:moveTo>
                  <a:pt x="2705100" y="0"/>
                </a:moveTo>
                <a:lnTo>
                  <a:pt x="0" y="0"/>
                </a:lnTo>
                <a:lnTo>
                  <a:pt x="0" y="2705101"/>
                </a:lnTo>
                <a:lnTo>
                  <a:pt x="2705100" y="2705101"/>
                </a:lnTo>
                <a:lnTo>
                  <a:pt x="2705100" y="0"/>
                </a:lnTo>
                <a:close/>
              </a:path>
            </a:pathLst>
          </a:custGeom>
          <a:blipFill rotWithShape="1">
            <a:blip r:embed="rId3">
              <a:alphaModFix/>
            </a:blip>
            <a:stretch>
              <a:fillRect/>
            </a:stretch>
          </a:blipFill>
          <a:ln>
            <a:noFill/>
          </a:ln>
        </p:spPr>
        <p:txBody>
          <a:bodyPr/>
          <a:lstStyle/>
          <a:p>
            <a:endParaRPr lang="id-ID"/>
          </a:p>
        </p:txBody>
      </p:sp>
      <p:sp>
        <p:nvSpPr>
          <p:cNvPr id="145" name="Google Shape;145;p3"/>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4">
              <a:alphaModFix/>
            </a:blip>
            <a:stretch>
              <a:fillRect b="-93"/>
            </a:stretch>
          </a:blipFill>
          <a:ln>
            <a:noFill/>
          </a:ln>
        </p:spPr>
        <p:txBody>
          <a:bodyPr/>
          <a:lstStyle/>
          <a:p>
            <a:endParaRPr lang="id-ID"/>
          </a:p>
        </p:txBody>
      </p:sp>
      <p:sp>
        <p:nvSpPr>
          <p:cNvPr id="146" name="Google Shape;146;p3"/>
          <p:cNvSpPr txBox="1"/>
          <p:nvPr/>
        </p:nvSpPr>
        <p:spPr>
          <a:xfrm>
            <a:off x="1145158" y="9483757"/>
            <a:ext cx="2765087" cy="3702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1" i="0" u="none" strike="noStrike" cap="none">
                <a:solidFill>
                  <a:srgbClr val="FEFFFF"/>
                </a:solidFill>
                <a:latin typeface="Open Sans"/>
                <a:ea typeface="Open Sans"/>
                <a:cs typeface="Open Sans"/>
                <a:sym typeface="Open Sans"/>
              </a:rPr>
              <a:t>DATA ACADEMY ™</a:t>
            </a:r>
            <a:endParaRPr/>
          </a:p>
        </p:txBody>
      </p:sp>
      <p:sp>
        <p:nvSpPr>
          <p:cNvPr id="147" name="Google Shape;147;p3"/>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5">
              <a:alphaModFix/>
            </a:blip>
            <a:stretch>
              <a:fillRect/>
            </a:stretch>
          </a:blipFill>
          <a:ln>
            <a:noFill/>
          </a:ln>
        </p:spPr>
        <p:txBody>
          <a:bodyPr/>
          <a:lstStyle/>
          <a:p>
            <a:endParaRPr lang="id-ID"/>
          </a:p>
        </p:txBody>
      </p:sp>
      <p:grpSp>
        <p:nvGrpSpPr>
          <p:cNvPr id="148" name="Google Shape;148;p3"/>
          <p:cNvGrpSpPr/>
          <p:nvPr/>
        </p:nvGrpSpPr>
        <p:grpSpPr>
          <a:xfrm>
            <a:off x="1527815" y="3546103"/>
            <a:ext cx="2471778" cy="2471778"/>
            <a:chOff x="0" y="0"/>
            <a:chExt cx="812800" cy="812800"/>
          </a:xfrm>
        </p:grpSpPr>
        <p:sp>
          <p:nvSpPr>
            <p:cNvPr id="149" name="Google Shape;149;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5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1" name="Google Shape;151;p3"/>
          <p:cNvGrpSpPr/>
          <p:nvPr/>
        </p:nvGrpSpPr>
        <p:grpSpPr>
          <a:xfrm>
            <a:off x="5843348" y="3546103"/>
            <a:ext cx="2471778" cy="2471778"/>
            <a:chOff x="0" y="0"/>
            <a:chExt cx="812800" cy="812800"/>
          </a:xfrm>
        </p:grpSpPr>
        <p:sp>
          <p:nvSpPr>
            <p:cNvPr id="152" name="Google Shape;152;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5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4" name="Google Shape;154;p3"/>
          <p:cNvGrpSpPr/>
          <p:nvPr/>
        </p:nvGrpSpPr>
        <p:grpSpPr>
          <a:xfrm>
            <a:off x="9968120" y="3546103"/>
            <a:ext cx="2471778" cy="2471778"/>
            <a:chOff x="0" y="0"/>
            <a:chExt cx="812800" cy="812800"/>
          </a:xfrm>
        </p:grpSpPr>
        <p:sp>
          <p:nvSpPr>
            <p:cNvPr id="155" name="Google Shape;155;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5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7" name="Google Shape;157;p3"/>
          <p:cNvGrpSpPr/>
          <p:nvPr/>
        </p:nvGrpSpPr>
        <p:grpSpPr>
          <a:xfrm>
            <a:off x="14288407" y="3546103"/>
            <a:ext cx="2471778" cy="2471778"/>
            <a:chOff x="0" y="0"/>
            <a:chExt cx="812800" cy="812800"/>
          </a:xfrm>
        </p:grpSpPr>
        <p:sp>
          <p:nvSpPr>
            <p:cNvPr id="158" name="Google Shape;158;p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5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0" name="Google Shape;160;p3"/>
          <p:cNvSpPr/>
          <p:nvPr/>
        </p:nvSpPr>
        <p:spPr>
          <a:xfrm>
            <a:off x="2002974" y="4031574"/>
            <a:ext cx="1480200" cy="1500836"/>
          </a:xfrm>
          <a:custGeom>
            <a:avLst/>
            <a:gdLst/>
            <a:ahLst/>
            <a:cxnLst/>
            <a:rect l="l" t="t" r="r" b="b"/>
            <a:pathLst>
              <a:path w="1480200" h="1500836" extrusionOk="0">
                <a:moveTo>
                  <a:pt x="0" y="0"/>
                </a:moveTo>
                <a:lnTo>
                  <a:pt x="1480200" y="0"/>
                </a:lnTo>
                <a:lnTo>
                  <a:pt x="1480200" y="1500836"/>
                </a:lnTo>
                <a:lnTo>
                  <a:pt x="0" y="1500836"/>
                </a:lnTo>
                <a:lnTo>
                  <a:pt x="0" y="0"/>
                </a:lnTo>
                <a:close/>
              </a:path>
            </a:pathLst>
          </a:custGeom>
          <a:blipFill rotWithShape="1">
            <a:blip r:embed="rId6">
              <a:alphaModFix/>
            </a:blip>
            <a:stretch>
              <a:fillRect/>
            </a:stretch>
          </a:blipFill>
          <a:ln>
            <a:noFill/>
          </a:ln>
        </p:spPr>
        <p:txBody>
          <a:bodyPr/>
          <a:lstStyle/>
          <a:p>
            <a:endParaRPr lang="id-ID"/>
          </a:p>
        </p:txBody>
      </p:sp>
      <p:sp>
        <p:nvSpPr>
          <p:cNvPr id="161" name="Google Shape;161;p3"/>
          <p:cNvSpPr/>
          <p:nvPr/>
        </p:nvSpPr>
        <p:spPr>
          <a:xfrm>
            <a:off x="6529605" y="4167729"/>
            <a:ext cx="1228525" cy="1228525"/>
          </a:xfrm>
          <a:custGeom>
            <a:avLst/>
            <a:gdLst/>
            <a:ahLst/>
            <a:cxnLst/>
            <a:rect l="l" t="t" r="r" b="b"/>
            <a:pathLst>
              <a:path w="1228525" h="1228525" extrusionOk="0">
                <a:moveTo>
                  <a:pt x="0" y="0"/>
                </a:moveTo>
                <a:lnTo>
                  <a:pt x="1228526" y="0"/>
                </a:lnTo>
                <a:lnTo>
                  <a:pt x="1228526" y="1228525"/>
                </a:lnTo>
                <a:lnTo>
                  <a:pt x="0" y="1228525"/>
                </a:lnTo>
                <a:lnTo>
                  <a:pt x="0" y="0"/>
                </a:lnTo>
                <a:close/>
              </a:path>
            </a:pathLst>
          </a:custGeom>
          <a:blipFill rotWithShape="1">
            <a:blip r:embed="rId7">
              <a:alphaModFix/>
            </a:blip>
            <a:stretch>
              <a:fillRect/>
            </a:stretch>
          </a:blipFill>
          <a:ln>
            <a:noFill/>
          </a:ln>
        </p:spPr>
        <p:txBody>
          <a:bodyPr/>
          <a:lstStyle/>
          <a:p>
            <a:endParaRPr lang="id-ID"/>
          </a:p>
        </p:txBody>
      </p:sp>
      <p:sp>
        <p:nvSpPr>
          <p:cNvPr id="162" name="Google Shape;162;p3"/>
          <p:cNvSpPr/>
          <p:nvPr/>
        </p:nvSpPr>
        <p:spPr>
          <a:xfrm>
            <a:off x="10521669" y="4167729"/>
            <a:ext cx="1364681" cy="1364681"/>
          </a:xfrm>
          <a:custGeom>
            <a:avLst/>
            <a:gdLst/>
            <a:ahLst/>
            <a:cxnLst/>
            <a:rect l="l" t="t" r="r" b="b"/>
            <a:pathLst>
              <a:path w="1364681" h="1364681" extrusionOk="0">
                <a:moveTo>
                  <a:pt x="0" y="0"/>
                </a:moveTo>
                <a:lnTo>
                  <a:pt x="1364680" y="0"/>
                </a:lnTo>
                <a:lnTo>
                  <a:pt x="1364680" y="1364681"/>
                </a:lnTo>
                <a:lnTo>
                  <a:pt x="0" y="1364681"/>
                </a:lnTo>
                <a:lnTo>
                  <a:pt x="0" y="0"/>
                </a:lnTo>
                <a:close/>
              </a:path>
            </a:pathLst>
          </a:custGeom>
          <a:blipFill rotWithShape="1">
            <a:blip r:embed="rId8">
              <a:alphaModFix/>
            </a:blip>
            <a:stretch>
              <a:fillRect/>
            </a:stretch>
          </a:blipFill>
          <a:ln>
            <a:noFill/>
          </a:ln>
        </p:spPr>
        <p:txBody>
          <a:bodyPr/>
          <a:lstStyle/>
          <a:p>
            <a:endParaRPr lang="id-ID"/>
          </a:p>
        </p:txBody>
      </p:sp>
      <p:sp>
        <p:nvSpPr>
          <p:cNvPr id="163" name="Google Shape;163;p3"/>
          <p:cNvSpPr/>
          <p:nvPr/>
        </p:nvSpPr>
        <p:spPr>
          <a:xfrm>
            <a:off x="15038982" y="4167729"/>
            <a:ext cx="970629" cy="1364681"/>
          </a:xfrm>
          <a:custGeom>
            <a:avLst/>
            <a:gdLst/>
            <a:ahLst/>
            <a:cxnLst/>
            <a:rect l="l" t="t" r="r" b="b"/>
            <a:pathLst>
              <a:path w="970629" h="1364681" extrusionOk="0">
                <a:moveTo>
                  <a:pt x="0" y="0"/>
                </a:moveTo>
                <a:lnTo>
                  <a:pt x="970629" y="0"/>
                </a:lnTo>
                <a:lnTo>
                  <a:pt x="970629" y="1364681"/>
                </a:lnTo>
                <a:lnTo>
                  <a:pt x="0" y="1364681"/>
                </a:lnTo>
                <a:lnTo>
                  <a:pt x="0" y="0"/>
                </a:lnTo>
                <a:close/>
              </a:path>
            </a:pathLst>
          </a:custGeom>
          <a:blipFill rotWithShape="1">
            <a:blip r:embed="rId9">
              <a:alphaModFix/>
            </a:blip>
            <a:stretch>
              <a:fillRect/>
            </a:stretch>
          </a:blipFill>
          <a:ln>
            <a:noFill/>
          </a:ln>
        </p:spPr>
        <p:txBody>
          <a:bodyPr/>
          <a:lstStyle/>
          <a:p>
            <a:endParaRPr lang="id-ID"/>
          </a:p>
        </p:txBody>
      </p:sp>
      <p:sp>
        <p:nvSpPr>
          <p:cNvPr id="164" name="Google Shape;164;p3"/>
          <p:cNvSpPr txBox="1"/>
          <p:nvPr/>
        </p:nvSpPr>
        <p:spPr>
          <a:xfrm>
            <a:off x="9297083" y="6979182"/>
            <a:ext cx="3813900" cy="93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00" b="0" i="0" u="none" strike="noStrike" cap="none">
                <a:solidFill>
                  <a:srgbClr val="FFFFFF"/>
                </a:solidFill>
                <a:latin typeface="Poppins"/>
                <a:ea typeface="Poppins"/>
                <a:cs typeface="Poppins"/>
                <a:sym typeface="Poppins"/>
              </a:rPr>
              <a:t>Penjelasan sumber data dan source sumber data yang dipertanggung </a:t>
            </a:r>
            <a:r>
              <a:rPr lang="en-US" sz="1600">
                <a:solidFill>
                  <a:srgbClr val="FFFFFF"/>
                </a:solidFill>
                <a:latin typeface="Poppins"/>
                <a:ea typeface="Poppins"/>
                <a:cs typeface="Poppins"/>
                <a:sym typeface="Poppins"/>
              </a:rPr>
              <a:t>jawabkan</a:t>
            </a:r>
            <a:endParaRPr/>
          </a:p>
        </p:txBody>
      </p:sp>
      <p:sp>
        <p:nvSpPr>
          <p:cNvPr id="165" name="Google Shape;165;p3"/>
          <p:cNvSpPr txBox="1"/>
          <p:nvPr/>
        </p:nvSpPr>
        <p:spPr>
          <a:xfrm>
            <a:off x="9926861" y="6383438"/>
            <a:ext cx="2513037" cy="512102"/>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2856" b="1" i="0" u="none" strike="noStrike" cap="none">
                <a:solidFill>
                  <a:srgbClr val="FFFFFF"/>
                </a:solidFill>
                <a:latin typeface="Poppins Black"/>
                <a:ea typeface="Poppins Black"/>
                <a:cs typeface="Poppins Black"/>
                <a:sym typeface="Poppins Black"/>
              </a:rPr>
              <a:t>Sumber Data</a:t>
            </a:r>
            <a:endParaRPr/>
          </a:p>
        </p:txBody>
      </p:sp>
      <p:sp>
        <p:nvSpPr>
          <p:cNvPr id="166" name="Google Shape;166;p3"/>
          <p:cNvSpPr txBox="1"/>
          <p:nvPr/>
        </p:nvSpPr>
        <p:spPr>
          <a:xfrm>
            <a:off x="5172310" y="7071436"/>
            <a:ext cx="3813852" cy="55930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00" b="0" i="0" u="none" strike="noStrike" cap="none">
                <a:solidFill>
                  <a:srgbClr val="FFFFFF"/>
                </a:solidFill>
                <a:latin typeface="Poppins"/>
                <a:ea typeface="Poppins"/>
                <a:cs typeface="Poppins"/>
                <a:sym typeface="Poppins"/>
              </a:rPr>
              <a:t>Pertanyaan dan jawaban terkait dengan data set dan tema</a:t>
            </a:r>
            <a:endParaRPr/>
          </a:p>
        </p:txBody>
      </p:sp>
      <p:sp>
        <p:nvSpPr>
          <p:cNvPr id="167" name="Google Shape;167;p3"/>
          <p:cNvSpPr txBox="1"/>
          <p:nvPr/>
        </p:nvSpPr>
        <p:spPr>
          <a:xfrm>
            <a:off x="5802088" y="6475692"/>
            <a:ext cx="2513037" cy="512102"/>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2856" b="1" i="0" u="none" strike="noStrike" cap="none">
                <a:solidFill>
                  <a:srgbClr val="FFFFFF"/>
                </a:solidFill>
                <a:latin typeface="Poppins Black"/>
                <a:ea typeface="Poppins Black"/>
                <a:cs typeface="Poppins Black"/>
                <a:sym typeface="Poppins Black"/>
              </a:rPr>
              <a:t>5W + 1H</a:t>
            </a:r>
            <a:endParaRPr/>
          </a:p>
        </p:txBody>
      </p:sp>
      <p:sp>
        <p:nvSpPr>
          <p:cNvPr id="168" name="Google Shape;168;p3"/>
          <p:cNvSpPr txBox="1"/>
          <p:nvPr/>
        </p:nvSpPr>
        <p:spPr>
          <a:xfrm>
            <a:off x="856778" y="7071436"/>
            <a:ext cx="3813852" cy="835462"/>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0" i="0" u="none" strike="noStrike" cap="none">
                <a:solidFill>
                  <a:srgbClr val="FFFFFF"/>
                </a:solidFill>
                <a:latin typeface="Poppins"/>
                <a:ea typeface="Poppins"/>
                <a:cs typeface="Poppins"/>
                <a:sym typeface="Poppins"/>
              </a:rPr>
              <a:t>Penjelasan secara general terkait dengan tema yang dipilih beserta pengerjaan</a:t>
            </a:r>
            <a:endParaRPr/>
          </a:p>
        </p:txBody>
      </p:sp>
      <p:sp>
        <p:nvSpPr>
          <p:cNvPr id="169" name="Google Shape;169;p3"/>
          <p:cNvSpPr txBox="1"/>
          <p:nvPr/>
        </p:nvSpPr>
        <p:spPr>
          <a:xfrm>
            <a:off x="1486556" y="6475692"/>
            <a:ext cx="2513037" cy="512102"/>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2856" b="1" i="0" u="none" strike="noStrike" cap="none">
                <a:solidFill>
                  <a:srgbClr val="FFFFFF"/>
                </a:solidFill>
                <a:latin typeface="Poppins Black"/>
                <a:ea typeface="Poppins Black"/>
                <a:cs typeface="Poppins Black"/>
                <a:sym typeface="Poppins Black"/>
              </a:rPr>
              <a:t>Overview</a:t>
            </a:r>
            <a:endParaRPr/>
          </a:p>
        </p:txBody>
      </p:sp>
      <p:sp>
        <p:nvSpPr>
          <p:cNvPr id="170" name="Google Shape;170;p3"/>
          <p:cNvSpPr txBox="1"/>
          <p:nvPr/>
        </p:nvSpPr>
        <p:spPr>
          <a:xfrm>
            <a:off x="13617370" y="6979182"/>
            <a:ext cx="3813900" cy="936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00" b="0" i="0" u="none" strike="noStrike" cap="none">
                <a:solidFill>
                  <a:srgbClr val="FFFFFF"/>
                </a:solidFill>
                <a:latin typeface="Poppins"/>
                <a:ea typeface="Poppins"/>
                <a:cs typeface="Poppins"/>
                <a:sym typeface="Poppins"/>
              </a:rPr>
              <a:t>Rancangan alur pengerjaan dan penanggung jawab sampai ke final </a:t>
            </a:r>
            <a:r>
              <a:rPr lang="en-US" sz="1600">
                <a:solidFill>
                  <a:srgbClr val="FFFFFF"/>
                </a:solidFill>
                <a:latin typeface="Poppins"/>
                <a:ea typeface="Poppins"/>
                <a:cs typeface="Poppins"/>
                <a:sym typeface="Poppins"/>
              </a:rPr>
              <a:t>project</a:t>
            </a:r>
            <a:r>
              <a:rPr lang="en-US" sz="1600" b="0" i="0" u="none" strike="noStrike" cap="none">
                <a:solidFill>
                  <a:srgbClr val="FFFFFF"/>
                </a:solidFill>
                <a:latin typeface="Poppins"/>
                <a:ea typeface="Poppins"/>
                <a:cs typeface="Poppins"/>
                <a:sym typeface="Poppins"/>
              </a:rPr>
              <a:t> </a:t>
            </a:r>
            <a:endParaRPr/>
          </a:p>
        </p:txBody>
      </p:sp>
      <p:sp>
        <p:nvSpPr>
          <p:cNvPr id="171" name="Google Shape;171;p3"/>
          <p:cNvSpPr txBox="1"/>
          <p:nvPr/>
        </p:nvSpPr>
        <p:spPr>
          <a:xfrm>
            <a:off x="14247148" y="6383438"/>
            <a:ext cx="2513037" cy="512102"/>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2856" b="1" i="0" u="none" strike="noStrike" cap="none">
                <a:solidFill>
                  <a:srgbClr val="FFFFFF"/>
                </a:solidFill>
                <a:latin typeface="Poppins Black"/>
                <a:ea typeface="Poppins Black"/>
                <a:cs typeface="Poppins Black"/>
                <a:sym typeface="Poppins Black"/>
              </a:rPr>
              <a:t>Flow</a:t>
            </a:r>
            <a:endParaRPr/>
          </a:p>
        </p:txBody>
      </p:sp>
      <p:sp>
        <p:nvSpPr>
          <p:cNvPr id="172" name="Google Shape;172;p3"/>
          <p:cNvSpPr txBox="1"/>
          <p:nvPr/>
        </p:nvSpPr>
        <p:spPr>
          <a:xfrm>
            <a:off x="3120475" y="1842630"/>
            <a:ext cx="12047050" cy="770023"/>
          </a:xfrm>
          <a:prstGeom prst="rect">
            <a:avLst/>
          </a:prstGeom>
          <a:noFill/>
          <a:ln>
            <a:noFill/>
          </a:ln>
        </p:spPr>
        <p:txBody>
          <a:bodyPr spcFirstLastPara="1" wrap="square" lIns="0" tIns="0" rIns="0" bIns="0" anchor="t" anchorCtr="0">
            <a:spAutoFit/>
          </a:bodyPr>
          <a:lstStyle/>
          <a:p>
            <a:pPr marL="0" marR="0" lvl="0" indent="0" algn="ctr" rtl="0">
              <a:lnSpc>
                <a:spcPct val="120020"/>
              </a:lnSpc>
              <a:spcBef>
                <a:spcPts val="0"/>
              </a:spcBef>
              <a:spcAft>
                <a:spcPts val="0"/>
              </a:spcAft>
              <a:buNone/>
            </a:pPr>
            <a:r>
              <a:rPr lang="en-US" sz="4765" b="1" i="0" u="none" strike="noStrike" cap="none">
                <a:solidFill>
                  <a:srgbClr val="0E3D67"/>
                </a:solidFill>
                <a:latin typeface="Poppins"/>
                <a:ea typeface="Poppins"/>
                <a:cs typeface="Poppins"/>
                <a:sym typeface="Poppins"/>
              </a:rPr>
              <a:t>Table Of Content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32"/>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657" name="Google Shape;657;p32"/>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658" name="Google Shape;658;p32"/>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659" name="Google Shape;659;p32"/>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660" name="Google Shape;660;p32"/>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661" name="Google Shape;661;p32"/>
          <p:cNvSpPr/>
          <p:nvPr/>
        </p:nvSpPr>
        <p:spPr>
          <a:xfrm>
            <a:off x="2415389" y="1358656"/>
            <a:ext cx="13457222" cy="7106410"/>
          </a:xfrm>
          <a:custGeom>
            <a:avLst/>
            <a:gdLst/>
            <a:ahLst/>
            <a:cxnLst/>
            <a:rect l="l" t="t" r="r" b="b"/>
            <a:pathLst>
              <a:path w="13457222" h="7106410" extrusionOk="0">
                <a:moveTo>
                  <a:pt x="0" y="0"/>
                </a:moveTo>
                <a:lnTo>
                  <a:pt x="13457222" y="0"/>
                </a:lnTo>
                <a:lnTo>
                  <a:pt x="13457222" y="7106410"/>
                </a:lnTo>
                <a:lnTo>
                  <a:pt x="0" y="7106410"/>
                </a:lnTo>
                <a:lnTo>
                  <a:pt x="0" y="0"/>
                </a:lnTo>
                <a:close/>
              </a:path>
            </a:pathLst>
          </a:custGeom>
          <a:blipFill rotWithShape="1">
            <a:blip r:embed="rId8">
              <a:alphaModFix/>
            </a:blip>
            <a:stretch>
              <a:fillRect b="-6518"/>
            </a:stretch>
          </a:blipFill>
          <a:ln>
            <a:noFill/>
          </a:ln>
        </p:spPr>
        <p:txBody>
          <a:bodyPr/>
          <a:lstStyle/>
          <a:p>
            <a:endParaRPr lang="id-ID"/>
          </a:p>
        </p:txBody>
      </p:sp>
      <p:sp>
        <p:nvSpPr>
          <p:cNvPr id="662" name="Google Shape;662;p32"/>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663" name="Google Shape;663;p32"/>
          <p:cNvSpPr txBox="1"/>
          <p:nvPr/>
        </p:nvSpPr>
        <p:spPr>
          <a:xfrm>
            <a:off x="3642850" y="8579366"/>
            <a:ext cx="11422200" cy="57090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a:t>
            </a:r>
            <a:r>
              <a:rPr lang="en-US" sz="3709" b="1">
                <a:solidFill>
                  <a:srgbClr val="0E3D67"/>
                </a:solidFill>
                <a:latin typeface="Poppins Black"/>
                <a:ea typeface="Poppins Black"/>
                <a:cs typeface="Poppins Black"/>
                <a:sym typeface="Poppins Black"/>
              </a:rPr>
              <a:t>5</a:t>
            </a:r>
            <a:r>
              <a:rPr lang="en-US" sz="3709" b="1" i="0" u="none" strike="noStrike" cap="none">
                <a:solidFill>
                  <a:srgbClr val="0E3D67"/>
                </a:solidFill>
                <a:latin typeface="Poppins Black"/>
                <a:ea typeface="Poppins Black"/>
                <a:cs typeface="Poppins Black"/>
                <a:sym typeface="Poppins Black"/>
              </a:rPr>
              <a:t> - HA Risk by Country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33"/>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669" name="Google Shape;669;p33"/>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670" name="Google Shape;670;p33"/>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671" name="Google Shape;671;p33"/>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672" name="Google Shape;672;p33"/>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673" name="Google Shape;673;p33"/>
          <p:cNvSpPr/>
          <p:nvPr/>
        </p:nvSpPr>
        <p:spPr>
          <a:xfrm>
            <a:off x="2415389" y="1358656"/>
            <a:ext cx="13457222" cy="6915593"/>
          </a:xfrm>
          <a:custGeom>
            <a:avLst/>
            <a:gdLst/>
            <a:ahLst/>
            <a:cxnLst/>
            <a:rect l="l" t="t" r="r" b="b"/>
            <a:pathLst>
              <a:path w="13457222" h="6915593" extrusionOk="0">
                <a:moveTo>
                  <a:pt x="0" y="0"/>
                </a:moveTo>
                <a:lnTo>
                  <a:pt x="13457222" y="0"/>
                </a:lnTo>
                <a:lnTo>
                  <a:pt x="13457222" y="6915594"/>
                </a:lnTo>
                <a:lnTo>
                  <a:pt x="0" y="6915594"/>
                </a:lnTo>
                <a:lnTo>
                  <a:pt x="0" y="0"/>
                </a:lnTo>
                <a:close/>
              </a:path>
            </a:pathLst>
          </a:custGeom>
          <a:blipFill rotWithShape="1">
            <a:blip r:embed="rId8">
              <a:alphaModFix/>
            </a:blip>
            <a:stretch>
              <a:fillRect b="-9457"/>
            </a:stretch>
          </a:blipFill>
          <a:ln>
            <a:noFill/>
          </a:ln>
        </p:spPr>
        <p:txBody>
          <a:bodyPr/>
          <a:lstStyle/>
          <a:p>
            <a:endParaRPr lang="id-ID"/>
          </a:p>
        </p:txBody>
      </p:sp>
      <p:sp>
        <p:nvSpPr>
          <p:cNvPr id="674" name="Google Shape;674;p33"/>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675" name="Google Shape;675;p33"/>
          <p:cNvSpPr txBox="1"/>
          <p:nvPr/>
        </p:nvSpPr>
        <p:spPr>
          <a:xfrm>
            <a:off x="3642850" y="8579366"/>
            <a:ext cx="11422264"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6 - Blood Pressure HA Risk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34"/>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681" name="Google Shape;681;p34"/>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682" name="Google Shape;682;p34"/>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683" name="Google Shape;683;p34"/>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684" name="Google Shape;684;p34"/>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685" name="Google Shape;685;p34"/>
          <p:cNvSpPr/>
          <p:nvPr/>
        </p:nvSpPr>
        <p:spPr>
          <a:xfrm>
            <a:off x="2415389" y="1358656"/>
            <a:ext cx="13457222" cy="7106410"/>
          </a:xfrm>
          <a:custGeom>
            <a:avLst/>
            <a:gdLst/>
            <a:ahLst/>
            <a:cxnLst/>
            <a:rect l="l" t="t" r="r" b="b"/>
            <a:pathLst>
              <a:path w="13457222" h="7106410" extrusionOk="0">
                <a:moveTo>
                  <a:pt x="0" y="0"/>
                </a:moveTo>
                <a:lnTo>
                  <a:pt x="13457222" y="0"/>
                </a:lnTo>
                <a:lnTo>
                  <a:pt x="13457222" y="7106410"/>
                </a:lnTo>
                <a:lnTo>
                  <a:pt x="0" y="7106410"/>
                </a:lnTo>
                <a:lnTo>
                  <a:pt x="0" y="0"/>
                </a:lnTo>
                <a:close/>
              </a:path>
            </a:pathLst>
          </a:custGeom>
          <a:blipFill rotWithShape="1">
            <a:blip r:embed="rId8">
              <a:alphaModFix/>
            </a:blip>
            <a:stretch>
              <a:fillRect b="-6518"/>
            </a:stretch>
          </a:blipFill>
          <a:ln>
            <a:noFill/>
          </a:ln>
        </p:spPr>
        <p:txBody>
          <a:bodyPr/>
          <a:lstStyle/>
          <a:p>
            <a:endParaRPr lang="id-ID"/>
          </a:p>
        </p:txBody>
      </p:sp>
      <p:sp>
        <p:nvSpPr>
          <p:cNvPr id="686" name="Google Shape;686;p34"/>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687" name="Google Shape;687;p34"/>
          <p:cNvSpPr txBox="1"/>
          <p:nvPr/>
        </p:nvSpPr>
        <p:spPr>
          <a:xfrm>
            <a:off x="3642850" y="8579366"/>
            <a:ext cx="11422264"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7 - Cholestrol Level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5"/>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693" name="Google Shape;693;p35"/>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694" name="Google Shape;694;p35"/>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695" name="Google Shape;695;p35"/>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696" name="Google Shape;696;p35"/>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697" name="Google Shape;697;p35"/>
          <p:cNvSpPr/>
          <p:nvPr/>
        </p:nvSpPr>
        <p:spPr>
          <a:xfrm>
            <a:off x="2415389" y="1358656"/>
            <a:ext cx="13457222" cy="6915593"/>
          </a:xfrm>
          <a:custGeom>
            <a:avLst/>
            <a:gdLst/>
            <a:ahLst/>
            <a:cxnLst/>
            <a:rect l="l" t="t" r="r" b="b"/>
            <a:pathLst>
              <a:path w="13457222" h="6915593" extrusionOk="0">
                <a:moveTo>
                  <a:pt x="0" y="0"/>
                </a:moveTo>
                <a:lnTo>
                  <a:pt x="13457222" y="0"/>
                </a:lnTo>
                <a:lnTo>
                  <a:pt x="13457222" y="6915594"/>
                </a:lnTo>
                <a:lnTo>
                  <a:pt x="0" y="6915594"/>
                </a:lnTo>
                <a:lnTo>
                  <a:pt x="0" y="0"/>
                </a:lnTo>
                <a:close/>
              </a:path>
            </a:pathLst>
          </a:custGeom>
          <a:blipFill rotWithShape="1">
            <a:blip r:embed="rId8">
              <a:alphaModFix/>
            </a:blip>
            <a:stretch>
              <a:fillRect b="-9457"/>
            </a:stretch>
          </a:blipFill>
          <a:ln>
            <a:noFill/>
          </a:ln>
        </p:spPr>
        <p:txBody>
          <a:bodyPr/>
          <a:lstStyle/>
          <a:p>
            <a:endParaRPr lang="id-ID"/>
          </a:p>
        </p:txBody>
      </p:sp>
      <p:sp>
        <p:nvSpPr>
          <p:cNvPr id="698" name="Google Shape;698;p35"/>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699" name="Google Shape;699;p35"/>
          <p:cNvSpPr txBox="1"/>
          <p:nvPr/>
        </p:nvSpPr>
        <p:spPr>
          <a:xfrm>
            <a:off x="3642850" y="8579366"/>
            <a:ext cx="11422264"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8 - Heart Rate in Ranges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6"/>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705" name="Google Shape;705;p36"/>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706" name="Google Shape;706;p36"/>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707" name="Google Shape;707;p36"/>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708" name="Google Shape;708;p36"/>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709" name="Google Shape;709;p36"/>
          <p:cNvSpPr/>
          <p:nvPr/>
        </p:nvSpPr>
        <p:spPr>
          <a:xfrm>
            <a:off x="2415389" y="1358656"/>
            <a:ext cx="13457222" cy="6796667"/>
          </a:xfrm>
          <a:custGeom>
            <a:avLst/>
            <a:gdLst/>
            <a:ahLst/>
            <a:cxnLst/>
            <a:rect l="l" t="t" r="r" b="b"/>
            <a:pathLst>
              <a:path w="13457222" h="6796667" extrusionOk="0">
                <a:moveTo>
                  <a:pt x="0" y="0"/>
                </a:moveTo>
                <a:lnTo>
                  <a:pt x="13457222" y="0"/>
                </a:lnTo>
                <a:lnTo>
                  <a:pt x="13457222" y="6796667"/>
                </a:lnTo>
                <a:lnTo>
                  <a:pt x="0" y="6796667"/>
                </a:lnTo>
                <a:lnTo>
                  <a:pt x="0" y="0"/>
                </a:lnTo>
                <a:close/>
              </a:path>
            </a:pathLst>
          </a:custGeom>
          <a:blipFill rotWithShape="1">
            <a:blip r:embed="rId8">
              <a:alphaModFix/>
            </a:blip>
            <a:stretch>
              <a:fillRect b="-11372"/>
            </a:stretch>
          </a:blipFill>
          <a:ln>
            <a:noFill/>
          </a:ln>
        </p:spPr>
        <p:txBody>
          <a:bodyPr/>
          <a:lstStyle/>
          <a:p>
            <a:endParaRPr lang="id-ID"/>
          </a:p>
        </p:txBody>
      </p:sp>
      <p:sp>
        <p:nvSpPr>
          <p:cNvPr id="710" name="Google Shape;710;p36"/>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711" name="Google Shape;711;p36"/>
          <p:cNvSpPr txBox="1"/>
          <p:nvPr/>
        </p:nvSpPr>
        <p:spPr>
          <a:xfrm>
            <a:off x="3642850" y="8579366"/>
            <a:ext cx="11422264"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9 - HA Risk by Income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37"/>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717" name="Google Shape;717;p37"/>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718" name="Google Shape;718;p37"/>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719" name="Google Shape;719;p37"/>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720" name="Google Shape;720;p37"/>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721" name="Google Shape;721;p37"/>
          <p:cNvSpPr/>
          <p:nvPr/>
        </p:nvSpPr>
        <p:spPr>
          <a:xfrm>
            <a:off x="2415389" y="1358656"/>
            <a:ext cx="13457222" cy="7106410"/>
          </a:xfrm>
          <a:custGeom>
            <a:avLst/>
            <a:gdLst/>
            <a:ahLst/>
            <a:cxnLst/>
            <a:rect l="l" t="t" r="r" b="b"/>
            <a:pathLst>
              <a:path w="13457222" h="7106410" extrusionOk="0">
                <a:moveTo>
                  <a:pt x="0" y="0"/>
                </a:moveTo>
                <a:lnTo>
                  <a:pt x="13457222" y="0"/>
                </a:lnTo>
                <a:lnTo>
                  <a:pt x="13457222" y="7106410"/>
                </a:lnTo>
                <a:lnTo>
                  <a:pt x="0" y="7106410"/>
                </a:lnTo>
                <a:lnTo>
                  <a:pt x="0" y="0"/>
                </a:lnTo>
                <a:close/>
              </a:path>
            </a:pathLst>
          </a:custGeom>
          <a:blipFill rotWithShape="1">
            <a:blip r:embed="rId8">
              <a:alphaModFix/>
            </a:blip>
            <a:stretch>
              <a:fillRect b="-6518"/>
            </a:stretch>
          </a:blipFill>
          <a:ln>
            <a:noFill/>
          </a:ln>
        </p:spPr>
        <p:txBody>
          <a:bodyPr/>
          <a:lstStyle/>
          <a:p>
            <a:endParaRPr lang="id-ID"/>
          </a:p>
        </p:txBody>
      </p:sp>
      <p:sp>
        <p:nvSpPr>
          <p:cNvPr id="722" name="Google Shape;722;p37"/>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723" name="Google Shape;723;p37"/>
          <p:cNvSpPr txBox="1"/>
          <p:nvPr/>
        </p:nvSpPr>
        <p:spPr>
          <a:xfrm>
            <a:off x="3642850" y="8579366"/>
            <a:ext cx="11422264" cy="678934"/>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a:solidFill>
                  <a:srgbClr val="0E3D67"/>
                </a:solidFill>
                <a:latin typeface="Poppins Black"/>
                <a:ea typeface="Poppins Black"/>
                <a:cs typeface="Poppins Black"/>
                <a:sym typeface="Poppins Black"/>
              </a:rPr>
              <a:t>Tahap 10 - Sleep Hours/Day in Line Chart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39"/>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741" name="Google Shape;741;p39"/>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742" name="Google Shape;742;p39"/>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743" name="Google Shape;743;p39"/>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744" name="Google Shape;744;p39"/>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745" name="Google Shape;745;p39"/>
          <p:cNvSpPr/>
          <p:nvPr/>
        </p:nvSpPr>
        <p:spPr>
          <a:xfrm>
            <a:off x="2415389" y="1358656"/>
            <a:ext cx="13457222" cy="7106410"/>
          </a:xfrm>
          <a:custGeom>
            <a:avLst/>
            <a:gdLst/>
            <a:ahLst/>
            <a:cxnLst/>
            <a:rect l="l" t="t" r="r" b="b"/>
            <a:pathLst>
              <a:path w="13457222" h="7106410" extrusionOk="0">
                <a:moveTo>
                  <a:pt x="0" y="0"/>
                </a:moveTo>
                <a:lnTo>
                  <a:pt x="13457222" y="0"/>
                </a:lnTo>
                <a:lnTo>
                  <a:pt x="13457222" y="7106410"/>
                </a:lnTo>
                <a:lnTo>
                  <a:pt x="0" y="7106410"/>
                </a:lnTo>
                <a:lnTo>
                  <a:pt x="0" y="0"/>
                </a:lnTo>
                <a:close/>
              </a:path>
            </a:pathLst>
          </a:custGeom>
          <a:blipFill rotWithShape="1">
            <a:blip r:embed="rId8">
              <a:alphaModFix/>
            </a:blip>
            <a:stretch>
              <a:fillRect b="-6518"/>
            </a:stretch>
          </a:blipFill>
          <a:ln>
            <a:noFill/>
          </a:ln>
        </p:spPr>
        <p:txBody>
          <a:bodyPr/>
          <a:lstStyle/>
          <a:p>
            <a:endParaRPr lang="id-ID"/>
          </a:p>
        </p:txBody>
      </p:sp>
      <p:sp>
        <p:nvSpPr>
          <p:cNvPr id="746" name="Google Shape;746;p39"/>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747" name="Google Shape;747;p39"/>
          <p:cNvSpPr txBox="1"/>
          <p:nvPr/>
        </p:nvSpPr>
        <p:spPr>
          <a:xfrm>
            <a:off x="3642850" y="8579366"/>
            <a:ext cx="11422264" cy="79913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dirty="0" err="1">
                <a:solidFill>
                  <a:srgbClr val="0E3D67"/>
                </a:solidFill>
                <a:latin typeface="Poppins Black"/>
                <a:ea typeface="Poppins Black"/>
                <a:cs typeface="Poppins Black"/>
                <a:sym typeface="Poppins Black"/>
              </a:rPr>
              <a:t>Tahap</a:t>
            </a:r>
            <a:r>
              <a:rPr lang="en-US" sz="3709" b="1" i="0" u="none" strike="noStrike" cap="none" dirty="0">
                <a:solidFill>
                  <a:srgbClr val="0E3D67"/>
                </a:solidFill>
                <a:latin typeface="Poppins Black"/>
                <a:ea typeface="Poppins Black"/>
                <a:cs typeface="Poppins Black"/>
                <a:sym typeface="Poppins Black"/>
              </a:rPr>
              <a:t> 11 -  Main Dashboard</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8"/>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729" name="Google Shape;729;p38"/>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730" name="Google Shape;730;p38"/>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731" name="Google Shape;731;p38"/>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732" name="Google Shape;732;p38"/>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733" name="Google Shape;733;p38"/>
          <p:cNvSpPr/>
          <p:nvPr/>
        </p:nvSpPr>
        <p:spPr>
          <a:xfrm>
            <a:off x="2415389" y="1358656"/>
            <a:ext cx="13457222" cy="7106410"/>
          </a:xfrm>
          <a:custGeom>
            <a:avLst/>
            <a:gdLst/>
            <a:ahLst/>
            <a:cxnLst/>
            <a:rect l="l" t="t" r="r" b="b"/>
            <a:pathLst>
              <a:path w="13457222" h="7106410" extrusionOk="0">
                <a:moveTo>
                  <a:pt x="0" y="0"/>
                </a:moveTo>
                <a:lnTo>
                  <a:pt x="13457222" y="0"/>
                </a:lnTo>
                <a:lnTo>
                  <a:pt x="13457222" y="7106410"/>
                </a:lnTo>
                <a:lnTo>
                  <a:pt x="0" y="7106410"/>
                </a:lnTo>
                <a:lnTo>
                  <a:pt x="0" y="0"/>
                </a:lnTo>
                <a:close/>
              </a:path>
            </a:pathLst>
          </a:custGeom>
          <a:blipFill rotWithShape="1">
            <a:blip r:embed="rId8">
              <a:alphaModFix/>
            </a:blip>
            <a:stretch>
              <a:fillRect b="-6518"/>
            </a:stretch>
          </a:blipFill>
          <a:ln>
            <a:noFill/>
          </a:ln>
        </p:spPr>
        <p:txBody>
          <a:bodyPr/>
          <a:lstStyle/>
          <a:p>
            <a:endParaRPr lang="id-ID"/>
          </a:p>
        </p:txBody>
      </p:sp>
      <p:sp>
        <p:nvSpPr>
          <p:cNvPr id="734" name="Google Shape;734;p38"/>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735" name="Google Shape;735;p38"/>
          <p:cNvSpPr txBox="1"/>
          <p:nvPr/>
        </p:nvSpPr>
        <p:spPr>
          <a:xfrm>
            <a:off x="3642850" y="8579366"/>
            <a:ext cx="11422200" cy="799130"/>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en-US" sz="3709" b="1" i="0" u="none" strike="noStrike" cap="none" dirty="0" err="1">
                <a:solidFill>
                  <a:srgbClr val="0E3D67"/>
                </a:solidFill>
                <a:latin typeface="Poppins Black"/>
                <a:ea typeface="Poppins Black"/>
                <a:cs typeface="Poppins Black"/>
                <a:sym typeface="Poppins Black"/>
              </a:rPr>
              <a:t>Tahap</a:t>
            </a:r>
            <a:r>
              <a:rPr lang="en-US" sz="3709" b="1" i="0" u="none" strike="noStrike" cap="none" dirty="0">
                <a:solidFill>
                  <a:srgbClr val="0E3D67"/>
                </a:solidFill>
                <a:latin typeface="Poppins Black"/>
                <a:ea typeface="Poppins Black"/>
                <a:cs typeface="Poppins Black"/>
                <a:sym typeface="Poppins Black"/>
              </a:rPr>
              <a:t> 12 - HA Dashboard by 4 Subjects</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40"/>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753" name="Google Shape;753;p40"/>
          <p:cNvSpPr/>
          <p:nvPr/>
        </p:nvSpPr>
        <p:spPr>
          <a:xfrm rot="7200000">
            <a:off x="-1108401" y="852847"/>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754" name="Google Shape;754;p40"/>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755" name="Google Shape;755;p40"/>
          <p:cNvSpPr/>
          <p:nvPr/>
        </p:nvSpPr>
        <p:spPr>
          <a:xfrm>
            <a:off x="16154372" y="666664"/>
            <a:ext cx="1350000" cy="428311"/>
          </a:xfrm>
          <a:custGeom>
            <a:avLst/>
            <a:gdLst/>
            <a:ahLst/>
            <a:cxnLst/>
            <a:rect l="l" t="t" r="r" b="b"/>
            <a:pathLst>
              <a:path w="1350000" h="428311" extrusionOk="0">
                <a:moveTo>
                  <a:pt x="0" y="0"/>
                </a:moveTo>
                <a:lnTo>
                  <a:pt x="1350000" y="0"/>
                </a:lnTo>
                <a:lnTo>
                  <a:pt x="1350000"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756" name="Google Shape;756;p40"/>
          <p:cNvSpPr/>
          <p:nvPr/>
        </p:nvSpPr>
        <p:spPr>
          <a:xfrm>
            <a:off x="14728620" y="666664"/>
            <a:ext cx="1114713" cy="594000"/>
          </a:xfrm>
          <a:custGeom>
            <a:avLst/>
            <a:gdLst/>
            <a:ahLst/>
            <a:cxnLst/>
            <a:rect l="l" t="t" r="r" b="b"/>
            <a:pathLst>
              <a:path w="1114713" h="594000" extrusionOk="0">
                <a:moveTo>
                  <a:pt x="0" y="0"/>
                </a:moveTo>
                <a:lnTo>
                  <a:pt x="1114713" y="0"/>
                </a:lnTo>
                <a:lnTo>
                  <a:pt x="1114713"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757" name="Google Shape;757;p40"/>
          <p:cNvSpPr/>
          <p:nvPr/>
        </p:nvSpPr>
        <p:spPr>
          <a:xfrm>
            <a:off x="12852749" y="2232416"/>
            <a:ext cx="5981168" cy="5981168"/>
          </a:xfrm>
          <a:custGeom>
            <a:avLst/>
            <a:gdLst/>
            <a:ahLst/>
            <a:cxnLst/>
            <a:rect l="l" t="t" r="r" b="b"/>
            <a:pathLst>
              <a:path w="5981168" h="5981168" extrusionOk="0">
                <a:moveTo>
                  <a:pt x="0" y="0"/>
                </a:moveTo>
                <a:lnTo>
                  <a:pt x="5981168" y="0"/>
                </a:lnTo>
                <a:lnTo>
                  <a:pt x="5981168" y="5981168"/>
                </a:lnTo>
                <a:lnTo>
                  <a:pt x="0" y="5981168"/>
                </a:lnTo>
                <a:lnTo>
                  <a:pt x="0" y="0"/>
                </a:lnTo>
                <a:close/>
              </a:path>
            </a:pathLst>
          </a:custGeom>
          <a:blipFill rotWithShape="1">
            <a:blip r:embed="rId8">
              <a:alphaModFix/>
            </a:blip>
            <a:stretch>
              <a:fillRect/>
            </a:stretch>
          </a:blipFill>
          <a:ln>
            <a:noFill/>
          </a:ln>
        </p:spPr>
        <p:txBody>
          <a:bodyPr/>
          <a:lstStyle/>
          <a:p>
            <a:endParaRPr lang="id-ID"/>
          </a:p>
        </p:txBody>
      </p:sp>
      <p:sp>
        <p:nvSpPr>
          <p:cNvPr id="758" name="Google Shape;758;p40"/>
          <p:cNvSpPr txBox="1"/>
          <p:nvPr/>
        </p:nvSpPr>
        <p:spPr>
          <a:xfrm>
            <a:off x="1145158" y="2118116"/>
            <a:ext cx="1643776" cy="430420"/>
          </a:xfrm>
          <a:prstGeom prst="rect">
            <a:avLst/>
          </a:prstGeom>
          <a:noFill/>
          <a:ln>
            <a:noFill/>
          </a:ln>
        </p:spPr>
        <p:txBody>
          <a:bodyPr spcFirstLastPara="1" wrap="square" lIns="0" tIns="0" rIns="0" bIns="0" anchor="t" anchorCtr="0">
            <a:spAutoFit/>
          </a:bodyPr>
          <a:lstStyle/>
          <a:p>
            <a:pPr marL="0" marR="0" lvl="0" indent="0" algn="l" rtl="0">
              <a:lnSpc>
                <a:spcPct val="180000"/>
              </a:lnSpc>
              <a:spcBef>
                <a:spcPts val="0"/>
              </a:spcBef>
              <a:spcAft>
                <a:spcPts val="0"/>
              </a:spcAft>
              <a:buNone/>
            </a:pPr>
            <a:r>
              <a:rPr lang="en-US" sz="2100" b="1" i="0" u="none" strike="noStrike" cap="none">
                <a:solidFill>
                  <a:srgbClr val="403D52"/>
                </a:solidFill>
                <a:latin typeface="Open Sans"/>
                <a:ea typeface="Open Sans"/>
                <a:cs typeface="Open Sans"/>
                <a:sym typeface="Open Sans"/>
              </a:rPr>
              <a:t>Summary</a:t>
            </a:r>
            <a:endParaRPr/>
          </a:p>
        </p:txBody>
      </p:sp>
      <p:sp>
        <p:nvSpPr>
          <p:cNvPr id="759" name="Google Shape;759;p40"/>
          <p:cNvSpPr txBox="1"/>
          <p:nvPr/>
        </p:nvSpPr>
        <p:spPr>
          <a:xfrm>
            <a:off x="1145159" y="2720809"/>
            <a:ext cx="10667685" cy="1438187"/>
          </a:xfrm>
          <a:prstGeom prst="rect">
            <a:avLst/>
          </a:prstGeom>
          <a:noFill/>
          <a:ln>
            <a:noFill/>
          </a:ln>
        </p:spPr>
        <p:txBody>
          <a:bodyPr spcFirstLastPara="1" wrap="square" lIns="0" tIns="0" rIns="0" bIns="0" anchor="t" anchorCtr="0">
            <a:spAutoFit/>
          </a:bodyPr>
          <a:lstStyle/>
          <a:p>
            <a:pPr marL="0" marR="0" lvl="0" indent="0" algn="l" rtl="0">
              <a:lnSpc>
                <a:spcPct val="119979"/>
              </a:lnSpc>
              <a:spcBef>
                <a:spcPts val="0"/>
              </a:spcBef>
              <a:spcAft>
                <a:spcPts val="0"/>
              </a:spcAft>
              <a:buNone/>
            </a:pPr>
            <a:r>
              <a:rPr lang="en-US" sz="4800" b="0" i="0" u="none" strike="noStrike" cap="none">
                <a:solidFill>
                  <a:srgbClr val="0175DF"/>
                </a:solidFill>
                <a:latin typeface="Open Sans"/>
                <a:ea typeface="Open Sans"/>
                <a:cs typeface="Open Sans"/>
                <a:sym typeface="Open Sans"/>
              </a:rPr>
              <a:t>Heart Attack Prediction Analysis With Data Engineering Approach</a:t>
            </a:r>
            <a:endParaRPr/>
          </a:p>
        </p:txBody>
      </p:sp>
      <p:sp>
        <p:nvSpPr>
          <p:cNvPr id="760" name="Google Shape;760;p40"/>
          <p:cNvSpPr txBox="1"/>
          <p:nvPr/>
        </p:nvSpPr>
        <p:spPr>
          <a:xfrm>
            <a:off x="1145158" y="4287957"/>
            <a:ext cx="10667700" cy="4431983"/>
          </a:xfrm>
          <a:prstGeom prst="rect">
            <a:avLst/>
          </a:prstGeom>
          <a:noFill/>
          <a:ln>
            <a:noFill/>
          </a:ln>
        </p:spPr>
        <p:txBody>
          <a:bodyPr spcFirstLastPara="1" wrap="square" lIns="0" tIns="0" rIns="0" bIns="0" anchor="t" anchorCtr="0">
            <a:spAutoFit/>
          </a:bodyPr>
          <a:lstStyle/>
          <a:p>
            <a:pPr marL="0" marR="0" lvl="0" indent="0" algn="l" rtl="0">
              <a:lnSpc>
                <a:spcPct val="180036"/>
              </a:lnSpc>
              <a:spcBef>
                <a:spcPts val="0"/>
              </a:spcBef>
              <a:spcAft>
                <a:spcPts val="0"/>
              </a:spcAft>
              <a:buNone/>
            </a:pPr>
            <a:r>
              <a:rPr lang="en-US" sz="2000" b="0" i="0" u="none" strike="noStrike" cap="none" dirty="0" err="1">
                <a:solidFill>
                  <a:srgbClr val="181717"/>
                </a:solidFill>
                <a:latin typeface="Open Sans"/>
                <a:ea typeface="Open Sans"/>
                <a:cs typeface="Open Sans"/>
                <a:sym typeface="Open Sans"/>
              </a:rPr>
              <a:t>Berdasarkan</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eksekusi</a:t>
            </a:r>
            <a:r>
              <a:rPr lang="en-US" sz="2000" b="0" i="0" u="none" strike="noStrike" cap="none" dirty="0">
                <a:solidFill>
                  <a:srgbClr val="181717"/>
                </a:solidFill>
                <a:latin typeface="Open Sans"/>
                <a:ea typeface="Open Sans"/>
                <a:cs typeface="Open Sans"/>
                <a:sym typeface="Open Sans"/>
              </a:rPr>
              <a:t> data dengan </a:t>
            </a:r>
            <a:r>
              <a:rPr lang="en-US" sz="2000" b="0" i="0" u="none" strike="noStrike" cap="none" dirty="0" err="1">
                <a:solidFill>
                  <a:srgbClr val="181717"/>
                </a:solidFill>
                <a:latin typeface="Open Sans"/>
                <a:ea typeface="Open Sans"/>
                <a:cs typeface="Open Sans"/>
                <a:sym typeface="Open Sans"/>
              </a:rPr>
              <a:t>pendekatan</a:t>
            </a:r>
            <a:r>
              <a:rPr lang="en-US" sz="2000" b="0" i="0" u="none" strike="noStrike" cap="none" dirty="0">
                <a:solidFill>
                  <a:srgbClr val="181717"/>
                </a:solidFill>
                <a:latin typeface="Open Sans"/>
                <a:ea typeface="Open Sans"/>
                <a:cs typeface="Open Sans"/>
                <a:sym typeface="Open Sans"/>
              </a:rPr>
              <a:t> data engineering dan </a:t>
            </a:r>
            <a:r>
              <a:rPr lang="en-US" sz="2000" b="0" i="0" u="none" strike="noStrike" cap="none" dirty="0" err="1">
                <a:solidFill>
                  <a:srgbClr val="181717"/>
                </a:solidFill>
                <a:latin typeface="Open Sans"/>
                <a:ea typeface="Open Sans"/>
                <a:cs typeface="Open Sans"/>
                <a:sym typeface="Open Sans"/>
              </a:rPr>
              <a:t>didukung</a:t>
            </a:r>
            <a:r>
              <a:rPr lang="en-US" sz="2000" b="0" i="0" u="none" strike="noStrike" cap="none" dirty="0">
                <a:solidFill>
                  <a:srgbClr val="181717"/>
                </a:solidFill>
                <a:latin typeface="Open Sans"/>
                <a:ea typeface="Open Sans"/>
                <a:cs typeface="Open Sans"/>
                <a:sym typeface="Open Sans"/>
              </a:rPr>
              <a:t> oleh </a:t>
            </a:r>
            <a:r>
              <a:rPr lang="en-US" sz="2000" b="0" i="0" u="none" strike="noStrike" cap="none" dirty="0" err="1">
                <a:solidFill>
                  <a:srgbClr val="181717"/>
                </a:solidFill>
                <a:latin typeface="Open Sans"/>
                <a:ea typeface="Open Sans"/>
                <a:cs typeface="Open Sans"/>
                <a:sym typeface="Open Sans"/>
              </a:rPr>
              <a:t>visualisasi</a:t>
            </a:r>
            <a:r>
              <a:rPr lang="en-US" sz="2000" b="0" i="0" u="none" strike="noStrike" cap="none" dirty="0">
                <a:solidFill>
                  <a:srgbClr val="181717"/>
                </a:solidFill>
                <a:latin typeface="Open Sans"/>
                <a:ea typeface="Open Sans"/>
                <a:cs typeface="Open Sans"/>
                <a:sym typeface="Open Sans"/>
              </a:rPr>
              <a:t> data, </a:t>
            </a:r>
            <a:r>
              <a:rPr lang="en-US" sz="2000" b="0" i="0" u="none" strike="noStrike" cap="none" dirty="0" err="1">
                <a:solidFill>
                  <a:srgbClr val="181717"/>
                </a:solidFill>
                <a:latin typeface="Open Sans"/>
                <a:ea typeface="Open Sans"/>
                <a:cs typeface="Open Sans"/>
                <a:sym typeface="Open Sans"/>
              </a:rPr>
              <a:t>maka</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didapatkan</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rangkumannya</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adalah</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sebagai</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berikut</a:t>
            </a:r>
            <a:r>
              <a:rPr lang="en-US" sz="2000" b="0" i="0" u="none" strike="noStrike" cap="none" dirty="0">
                <a:solidFill>
                  <a:srgbClr val="181717"/>
                </a:solidFill>
                <a:latin typeface="Open Sans"/>
                <a:ea typeface="Open Sans"/>
                <a:cs typeface="Open Sans"/>
                <a:sym typeface="Open Sans"/>
              </a:rPr>
              <a:t> :</a:t>
            </a:r>
            <a:endParaRPr sz="1200" dirty="0"/>
          </a:p>
          <a:p>
            <a:pPr marL="470638" marR="0" lvl="1" indent="-235319" algn="l" rtl="0">
              <a:lnSpc>
                <a:spcPct val="180036"/>
              </a:lnSpc>
              <a:spcBef>
                <a:spcPts val="0"/>
              </a:spcBef>
              <a:spcAft>
                <a:spcPts val="0"/>
              </a:spcAft>
              <a:buClr>
                <a:srgbClr val="181717"/>
              </a:buClr>
              <a:buSzPts val="2179"/>
              <a:buFont typeface="Arial"/>
              <a:buChar char="•"/>
            </a:pPr>
            <a:r>
              <a:rPr lang="en-US" sz="2000" b="0" i="0" u="none" strike="noStrike" cap="none" dirty="0">
                <a:solidFill>
                  <a:srgbClr val="181717"/>
                </a:solidFill>
                <a:latin typeface="Open Sans"/>
                <a:ea typeface="Open Sans"/>
                <a:cs typeface="Open Sans"/>
                <a:sym typeface="Open Sans"/>
              </a:rPr>
              <a:t>Untuk </a:t>
            </a:r>
            <a:r>
              <a:rPr lang="en-US" sz="2000" b="0" i="0" u="none" strike="noStrike" cap="none" dirty="0" err="1">
                <a:solidFill>
                  <a:srgbClr val="181717"/>
                </a:solidFill>
                <a:latin typeface="Open Sans"/>
                <a:ea typeface="Open Sans"/>
                <a:cs typeface="Open Sans"/>
                <a:sym typeface="Open Sans"/>
              </a:rPr>
              <a:t>mendapatkan</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hasil</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prediksi</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serangan</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jantung</a:t>
            </a:r>
            <a:r>
              <a:rPr lang="en-US" sz="2000" b="0" i="0" u="none" strike="noStrike" cap="none" dirty="0">
                <a:solidFill>
                  <a:srgbClr val="181717"/>
                </a:solidFill>
                <a:latin typeface="Open Sans"/>
                <a:ea typeface="Open Sans"/>
                <a:cs typeface="Open Sans"/>
                <a:sym typeface="Open Sans"/>
              </a:rPr>
              <a:t> yang baik </a:t>
            </a:r>
            <a:r>
              <a:rPr lang="en-US" sz="2000" b="0" i="0" u="none" strike="noStrike" cap="none" dirty="0" err="1">
                <a:solidFill>
                  <a:srgbClr val="181717"/>
                </a:solidFill>
                <a:latin typeface="Open Sans"/>
                <a:ea typeface="Open Sans"/>
                <a:cs typeface="Open Sans"/>
                <a:sym typeface="Open Sans"/>
              </a:rPr>
              <a:t>maka</a:t>
            </a:r>
            <a:r>
              <a:rPr lang="en-US" sz="2000" b="0" i="0" u="none" strike="noStrike" cap="none" dirty="0">
                <a:solidFill>
                  <a:srgbClr val="181717"/>
                </a:solidFill>
                <a:latin typeface="Open Sans"/>
                <a:ea typeface="Open Sans"/>
                <a:cs typeface="Open Sans"/>
                <a:sym typeface="Open Sans"/>
              </a:rPr>
              <a:t> harus </a:t>
            </a:r>
            <a:r>
              <a:rPr lang="en-US" sz="2000" b="0" i="0" u="none" strike="noStrike" cap="none" dirty="0" err="1">
                <a:solidFill>
                  <a:srgbClr val="181717"/>
                </a:solidFill>
                <a:latin typeface="Open Sans"/>
                <a:ea typeface="Open Sans"/>
                <a:cs typeface="Open Sans"/>
                <a:sym typeface="Open Sans"/>
              </a:rPr>
              <a:t>dilakukan</a:t>
            </a:r>
            <a:r>
              <a:rPr lang="en-US" sz="2000" b="0" i="0" u="none" strike="noStrike" cap="none" dirty="0">
                <a:solidFill>
                  <a:srgbClr val="181717"/>
                </a:solidFill>
                <a:latin typeface="Open Sans"/>
                <a:ea typeface="Open Sans"/>
                <a:cs typeface="Open Sans"/>
                <a:sym typeface="Open Sans"/>
              </a:rPr>
              <a:t> beberapa </a:t>
            </a:r>
            <a:r>
              <a:rPr lang="en-US" sz="2000" b="0" i="0" u="none" strike="noStrike" cap="none" dirty="0" err="1">
                <a:solidFill>
                  <a:srgbClr val="181717"/>
                </a:solidFill>
                <a:latin typeface="Open Sans"/>
                <a:ea typeface="Open Sans"/>
                <a:cs typeface="Open Sans"/>
                <a:sym typeface="Open Sans"/>
              </a:rPr>
              <a:t>tahapan</a:t>
            </a:r>
            <a:r>
              <a:rPr lang="en-US" sz="2000" b="0" i="0" u="none" strike="noStrike" cap="none" dirty="0">
                <a:solidFill>
                  <a:srgbClr val="181717"/>
                </a:solidFill>
                <a:latin typeface="Open Sans"/>
                <a:ea typeface="Open Sans"/>
                <a:cs typeface="Open Sans"/>
                <a:sym typeface="Open Sans"/>
              </a:rPr>
              <a:t>  yang </a:t>
            </a:r>
            <a:r>
              <a:rPr lang="en-US" sz="2000" b="0" i="0" u="none" strike="noStrike" cap="none" dirty="0" err="1">
                <a:solidFill>
                  <a:srgbClr val="181717"/>
                </a:solidFill>
                <a:latin typeface="Open Sans"/>
                <a:ea typeface="Open Sans"/>
                <a:cs typeface="Open Sans"/>
                <a:sym typeface="Open Sans"/>
              </a:rPr>
              <a:t>telah</a:t>
            </a:r>
            <a:r>
              <a:rPr lang="en-US" sz="2000" b="0" i="0" u="none" strike="noStrike" cap="none" dirty="0">
                <a:solidFill>
                  <a:srgbClr val="181717"/>
                </a:solidFill>
                <a:latin typeface="Open Sans"/>
                <a:ea typeface="Open Sans"/>
                <a:cs typeface="Open Sans"/>
                <a:sym typeface="Open Sans"/>
              </a:rPr>
              <a:t> </a:t>
            </a:r>
            <a:r>
              <a:rPr lang="en-US" sz="2000" dirty="0" err="1">
                <a:solidFill>
                  <a:srgbClr val="181717"/>
                </a:solidFill>
                <a:latin typeface="Open Sans"/>
                <a:ea typeface="Open Sans"/>
                <a:cs typeface="Open Sans"/>
                <a:sym typeface="Open Sans"/>
              </a:rPr>
              <a:t>dijelaskan</a:t>
            </a:r>
            <a:r>
              <a:rPr lang="en-US" sz="2000" dirty="0">
                <a:solidFill>
                  <a:srgbClr val="181717"/>
                </a:solidFill>
                <a:latin typeface="Open Sans"/>
                <a:ea typeface="Open Sans"/>
                <a:cs typeface="Open Sans"/>
                <a:sym typeface="Open Sans"/>
              </a:rPr>
              <a:t>.</a:t>
            </a:r>
            <a:endParaRPr sz="1200" dirty="0"/>
          </a:p>
          <a:p>
            <a:pPr marL="470638" marR="0" lvl="1" indent="-235319" algn="l" rtl="0">
              <a:lnSpc>
                <a:spcPct val="180036"/>
              </a:lnSpc>
              <a:spcBef>
                <a:spcPts val="0"/>
              </a:spcBef>
              <a:spcAft>
                <a:spcPts val="0"/>
              </a:spcAft>
              <a:buClr>
                <a:srgbClr val="181717"/>
              </a:buClr>
              <a:buSzPts val="2179"/>
              <a:buFont typeface="Arial"/>
              <a:buChar char="•"/>
            </a:pPr>
            <a:r>
              <a:rPr lang="en-US" sz="2000" b="0" i="0" u="none" strike="noStrike" cap="none" dirty="0" err="1">
                <a:solidFill>
                  <a:srgbClr val="181717"/>
                </a:solidFill>
                <a:latin typeface="Open Sans"/>
                <a:ea typeface="Open Sans"/>
                <a:cs typeface="Open Sans"/>
                <a:sym typeface="Open Sans"/>
              </a:rPr>
              <a:t>Didapatkan</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hasil</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jika</a:t>
            </a:r>
            <a:r>
              <a:rPr lang="en-US" sz="2000" b="0" i="0" u="none" strike="noStrike" cap="none" dirty="0">
                <a:solidFill>
                  <a:srgbClr val="181717"/>
                </a:solidFill>
                <a:latin typeface="Open Sans"/>
                <a:ea typeface="Open Sans"/>
                <a:cs typeface="Open Sans"/>
                <a:sym typeface="Open Sans"/>
              </a:rPr>
              <a:t> memang </a:t>
            </a:r>
            <a:r>
              <a:rPr lang="en-US" sz="2000" b="0" i="0" u="none" strike="noStrike" cap="none" dirty="0" err="1">
                <a:solidFill>
                  <a:srgbClr val="181717"/>
                </a:solidFill>
                <a:latin typeface="Open Sans"/>
                <a:ea typeface="Open Sans"/>
                <a:cs typeface="Open Sans"/>
                <a:sym typeface="Open Sans"/>
              </a:rPr>
              <a:t>penyakit</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jantung</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masih</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menjadi</a:t>
            </a:r>
            <a:r>
              <a:rPr lang="en-US" sz="2000" b="0" i="0" u="none" strike="noStrike" cap="none" dirty="0">
                <a:solidFill>
                  <a:srgbClr val="181717"/>
                </a:solidFill>
                <a:latin typeface="Open Sans"/>
                <a:ea typeface="Open Sans"/>
                <a:cs typeface="Open Sans"/>
                <a:sym typeface="Open Sans"/>
              </a:rPr>
              <a:t> salah </a:t>
            </a:r>
            <a:r>
              <a:rPr lang="en-US" sz="2000" b="0" i="0" u="none" strike="noStrike" cap="none" dirty="0" err="1">
                <a:solidFill>
                  <a:srgbClr val="181717"/>
                </a:solidFill>
                <a:latin typeface="Open Sans"/>
                <a:ea typeface="Open Sans"/>
                <a:cs typeface="Open Sans"/>
                <a:sym typeface="Open Sans"/>
              </a:rPr>
              <a:t>satu</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penyakit</a:t>
            </a:r>
            <a:r>
              <a:rPr lang="en-US" sz="2000" b="0" i="0" u="none" strike="noStrike" cap="none" dirty="0">
                <a:solidFill>
                  <a:srgbClr val="181717"/>
                </a:solidFill>
                <a:latin typeface="Open Sans"/>
                <a:ea typeface="Open Sans"/>
                <a:cs typeface="Open Sans"/>
                <a:sym typeface="Open Sans"/>
              </a:rPr>
              <a:t> </a:t>
            </a:r>
            <a:r>
              <a:rPr lang="en-US" sz="2000" dirty="0">
                <a:solidFill>
                  <a:srgbClr val="181717"/>
                </a:solidFill>
                <a:latin typeface="Open Sans"/>
                <a:ea typeface="Open Sans"/>
                <a:cs typeface="Open Sans"/>
                <a:sym typeface="Open Sans"/>
              </a:rPr>
              <a:t>yang </a:t>
            </a:r>
            <a:r>
              <a:rPr lang="en-US" sz="2000" dirty="0" err="1">
                <a:solidFill>
                  <a:srgbClr val="181717"/>
                </a:solidFill>
                <a:latin typeface="Open Sans"/>
                <a:ea typeface="Open Sans"/>
                <a:cs typeface="Open Sans"/>
                <a:sym typeface="Open Sans"/>
              </a:rPr>
              <a:t>berbahaya</a:t>
            </a:r>
            <a:r>
              <a:rPr lang="en-US" sz="2000" b="0" i="0" u="none" strike="noStrike" cap="none" dirty="0">
                <a:solidFill>
                  <a:srgbClr val="181717"/>
                </a:solidFill>
                <a:latin typeface="Open Sans"/>
                <a:ea typeface="Open Sans"/>
                <a:cs typeface="Open Sans"/>
                <a:sym typeface="Open Sans"/>
              </a:rPr>
              <a:t> di beberapa negara.</a:t>
            </a:r>
            <a:endParaRPr sz="1200" dirty="0"/>
          </a:p>
          <a:p>
            <a:pPr marL="470638" marR="0" lvl="1" indent="-235319" algn="l" rtl="0">
              <a:lnSpc>
                <a:spcPct val="180036"/>
              </a:lnSpc>
              <a:spcBef>
                <a:spcPts val="0"/>
              </a:spcBef>
              <a:spcAft>
                <a:spcPts val="0"/>
              </a:spcAft>
              <a:buClr>
                <a:srgbClr val="181717"/>
              </a:buClr>
              <a:buSzPts val="2179"/>
              <a:buFont typeface="Arial"/>
              <a:buChar char="•"/>
            </a:pPr>
            <a:r>
              <a:rPr lang="en-US" sz="2000" b="0" i="0" u="none" strike="noStrike" cap="none" dirty="0">
                <a:solidFill>
                  <a:srgbClr val="181717"/>
                </a:solidFill>
                <a:latin typeface="Open Sans"/>
                <a:ea typeface="Open Sans"/>
                <a:cs typeface="Open Sans"/>
                <a:sym typeface="Open Sans"/>
              </a:rPr>
              <a:t>Setelah </a:t>
            </a:r>
            <a:r>
              <a:rPr lang="en-US" sz="2000" b="0" i="0" u="none" strike="noStrike" cap="none" dirty="0" err="1">
                <a:solidFill>
                  <a:srgbClr val="181717"/>
                </a:solidFill>
                <a:latin typeface="Open Sans"/>
                <a:ea typeface="Open Sans"/>
                <a:cs typeface="Open Sans"/>
                <a:sym typeface="Open Sans"/>
              </a:rPr>
              <a:t>melakukan</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banyak</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tahapan</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akhirnya</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didapatkan</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jawaban</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jika</a:t>
            </a:r>
            <a:r>
              <a:rPr lang="en-US" sz="2000" b="0" i="0" u="none" strike="noStrike" cap="none" dirty="0">
                <a:solidFill>
                  <a:srgbClr val="181717"/>
                </a:solidFill>
                <a:latin typeface="Open Sans"/>
                <a:ea typeface="Open Sans"/>
                <a:cs typeface="Open Sans"/>
                <a:sym typeface="Open Sans"/>
              </a:rPr>
              <a:t> memang </a:t>
            </a:r>
            <a:r>
              <a:rPr lang="en-US" sz="2000" b="0" i="0" u="none" strike="noStrike" cap="none" dirty="0" err="1">
                <a:solidFill>
                  <a:srgbClr val="181717"/>
                </a:solidFill>
                <a:latin typeface="Open Sans"/>
                <a:ea typeface="Open Sans"/>
                <a:cs typeface="Open Sans"/>
                <a:sym typeface="Open Sans"/>
              </a:rPr>
              <a:t>banyak</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faktor</a:t>
            </a:r>
            <a:r>
              <a:rPr lang="en-US" sz="2000" b="0" i="0" u="none" strike="noStrike" cap="none" dirty="0">
                <a:solidFill>
                  <a:srgbClr val="181717"/>
                </a:solidFill>
                <a:latin typeface="Open Sans"/>
                <a:ea typeface="Open Sans"/>
                <a:cs typeface="Open Sans"/>
                <a:sym typeface="Open Sans"/>
              </a:rPr>
              <a:t> yang </a:t>
            </a:r>
            <a:r>
              <a:rPr lang="en-US" sz="2000" b="0" i="0" u="none" strike="noStrike" cap="none" dirty="0" err="1">
                <a:solidFill>
                  <a:srgbClr val="181717"/>
                </a:solidFill>
                <a:latin typeface="Open Sans"/>
                <a:ea typeface="Open Sans"/>
                <a:cs typeface="Open Sans"/>
                <a:sym typeface="Open Sans"/>
              </a:rPr>
              <a:t>menyebabkan</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penyakit</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jantung</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melalui</a:t>
            </a:r>
            <a:r>
              <a:rPr lang="en-US" sz="2000" b="0" i="0" u="none" strike="noStrike" cap="none" dirty="0">
                <a:solidFill>
                  <a:srgbClr val="181717"/>
                </a:solidFill>
                <a:latin typeface="Open Sans"/>
                <a:ea typeface="Open Sans"/>
                <a:cs typeface="Open Sans"/>
                <a:sym typeface="Open Sans"/>
              </a:rPr>
              <a:t> </a:t>
            </a:r>
            <a:r>
              <a:rPr lang="en-US" sz="2000" b="0" i="0" u="none" strike="noStrike" cap="none" dirty="0" err="1">
                <a:solidFill>
                  <a:srgbClr val="181717"/>
                </a:solidFill>
                <a:latin typeface="Open Sans"/>
                <a:ea typeface="Open Sans"/>
                <a:cs typeface="Open Sans"/>
                <a:sym typeface="Open Sans"/>
              </a:rPr>
              <a:t>visualisasi</a:t>
            </a:r>
            <a:r>
              <a:rPr lang="en-US" sz="2000" b="0" i="0" u="none" strike="noStrike" cap="none" dirty="0">
                <a:solidFill>
                  <a:srgbClr val="181717"/>
                </a:solidFill>
                <a:latin typeface="Open Sans"/>
                <a:ea typeface="Open Sans"/>
                <a:cs typeface="Open Sans"/>
                <a:sym typeface="Open Sans"/>
              </a:rPr>
              <a:t> data.</a:t>
            </a:r>
            <a:endParaRPr sz="1200" dirty="0"/>
          </a:p>
        </p:txBody>
      </p:sp>
      <p:sp>
        <p:nvSpPr>
          <p:cNvPr id="761" name="Google Shape;761;p40"/>
          <p:cNvSpPr txBox="1"/>
          <p:nvPr/>
        </p:nvSpPr>
        <p:spPr>
          <a:xfrm>
            <a:off x="1145158" y="9483757"/>
            <a:ext cx="2765087" cy="3702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1"/>
          <p:cNvSpPr/>
          <p:nvPr/>
        </p:nvSpPr>
        <p:spPr>
          <a:xfrm>
            <a:off x="0" y="0"/>
            <a:ext cx="18288000" cy="4457700"/>
          </a:xfrm>
          <a:custGeom>
            <a:avLst/>
            <a:gdLst/>
            <a:ahLst/>
            <a:cxnLst/>
            <a:rect l="l" t="t" r="r" b="b"/>
            <a:pathLst>
              <a:path w="24384000" h="5943600" extrusionOk="0">
                <a:moveTo>
                  <a:pt x="0" y="0"/>
                </a:moveTo>
                <a:lnTo>
                  <a:pt x="24384000" y="0"/>
                </a:lnTo>
                <a:lnTo>
                  <a:pt x="24384000" y="5943600"/>
                </a:lnTo>
                <a:lnTo>
                  <a:pt x="0" y="5943600"/>
                </a:lnTo>
                <a:close/>
              </a:path>
            </a:pathLst>
          </a:custGeom>
          <a:solidFill>
            <a:srgbClr val="0E3D67"/>
          </a:solidFill>
          <a:ln>
            <a:noFill/>
          </a:ln>
        </p:spPr>
        <p:txBody>
          <a:bodyPr/>
          <a:lstStyle/>
          <a:p>
            <a:endParaRPr lang="id-ID"/>
          </a:p>
        </p:txBody>
      </p:sp>
      <p:sp>
        <p:nvSpPr>
          <p:cNvPr id="771" name="Google Shape;771;p41"/>
          <p:cNvSpPr txBox="1"/>
          <p:nvPr/>
        </p:nvSpPr>
        <p:spPr>
          <a:xfrm>
            <a:off x="6080379" y="6402685"/>
            <a:ext cx="6127244" cy="143209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1" i="0" u="none" strike="noStrike" cap="none">
                <a:solidFill>
                  <a:srgbClr val="0E3D67"/>
                </a:solidFill>
                <a:latin typeface="Open Sans"/>
                <a:ea typeface="Open Sans"/>
                <a:cs typeface="Open Sans"/>
                <a:sym typeface="Open Sans"/>
              </a:rPr>
              <a:t>Thank You</a:t>
            </a:r>
            <a:endParaRPr/>
          </a:p>
        </p:txBody>
      </p:sp>
      <p:sp>
        <p:nvSpPr>
          <p:cNvPr id="773" name="Google Shape;773;p41"/>
          <p:cNvSpPr/>
          <p:nvPr/>
        </p:nvSpPr>
        <p:spPr>
          <a:xfrm>
            <a:off x="14372087" y="1329841"/>
            <a:ext cx="3300223" cy="3300224"/>
          </a:xfrm>
          <a:custGeom>
            <a:avLst/>
            <a:gdLst/>
            <a:ahLst/>
            <a:cxnLst/>
            <a:rect l="l" t="t" r="r" b="b"/>
            <a:pathLst>
              <a:path w="3300223" h="3300224" extrusionOk="0">
                <a:moveTo>
                  <a:pt x="0" y="0"/>
                </a:moveTo>
                <a:lnTo>
                  <a:pt x="3300223" y="0"/>
                </a:lnTo>
                <a:lnTo>
                  <a:pt x="3300223" y="3300224"/>
                </a:lnTo>
                <a:lnTo>
                  <a:pt x="0" y="3300224"/>
                </a:lnTo>
                <a:lnTo>
                  <a:pt x="0" y="0"/>
                </a:lnTo>
                <a:close/>
              </a:path>
            </a:pathLst>
          </a:custGeom>
          <a:blipFill rotWithShape="1">
            <a:blip r:embed="rId3">
              <a:alphaModFix/>
            </a:blip>
            <a:stretch>
              <a:fillRect/>
            </a:stretch>
          </a:blipFill>
          <a:ln>
            <a:noFill/>
          </a:ln>
        </p:spPr>
        <p:txBody>
          <a:bodyPr/>
          <a:lstStyle/>
          <a:p>
            <a:endParaRPr lang="id-ID"/>
          </a:p>
        </p:txBody>
      </p:sp>
      <p:sp>
        <p:nvSpPr>
          <p:cNvPr id="774" name="Google Shape;774;p41"/>
          <p:cNvSpPr/>
          <p:nvPr/>
        </p:nvSpPr>
        <p:spPr>
          <a:xfrm>
            <a:off x="15657995" y="-876300"/>
            <a:ext cx="3300223" cy="3300224"/>
          </a:xfrm>
          <a:custGeom>
            <a:avLst/>
            <a:gdLst/>
            <a:ahLst/>
            <a:cxnLst/>
            <a:rect l="l" t="t" r="r" b="b"/>
            <a:pathLst>
              <a:path w="3300223" h="3300224" extrusionOk="0">
                <a:moveTo>
                  <a:pt x="0" y="0"/>
                </a:moveTo>
                <a:lnTo>
                  <a:pt x="3300223" y="0"/>
                </a:lnTo>
                <a:lnTo>
                  <a:pt x="3300223" y="3300224"/>
                </a:lnTo>
                <a:lnTo>
                  <a:pt x="0" y="3300224"/>
                </a:lnTo>
                <a:lnTo>
                  <a:pt x="0" y="0"/>
                </a:lnTo>
                <a:close/>
              </a:path>
            </a:pathLst>
          </a:custGeom>
          <a:blipFill rotWithShape="1">
            <a:blip r:embed="rId4">
              <a:alphaModFix/>
            </a:blip>
            <a:stretch>
              <a:fillRect/>
            </a:stretch>
          </a:blipFill>
          <a:ln>
            <a:noFill/>
          </a:ln>
        </p:spPr>
        <p:txBody>
          <a:bodyPr/>
          <a:lstStyle/>
          <a:p>
            <a:endParaRPr lang="id-ID"/>
          </a:p>
        </p:txBody>
      </p:sp>
      <p:sp>
        <p:nvSpPr>
          <p:cNvPr id="775" name="Google Shape;775;p41"/>
          <p:cNvSpPr/>
          <p:nvPr/>
        </p:nvSpPr>
        <p:spPr>
          <a:xfrm>
            <a:off x="-548962" y="5043876"/>
            <a:ext cx="3688402" cy="3688402"/>
          </a:xfrm>
          <a:custGeom>
            <a:avLst/>
            <a:gdLst/>
            <a:ahLst/>
            <a:cxnLst/>
            <a:rect l="l" t="t" r="r" b="b"/>
            <a:pathLst>
              <a:path w="3688402" h="3688402" extrusionOk="0">
                <a:moveTo>
                  <a:pt x="0" y="0"/>
                </a:moveTo>
                <a:lnTo>
                  <a:pt x="3688402" y="0"/>
                </a:lnTo>
                <a:lnTo>
                  <a:pt x="3688402" y="3688402"/>
                </a:lnTo>
                <a:lnTo>
                  <a:pt x="0" y="3688402"/>
                </a:lnTo>
                <a:lnTo>
                  <a:pt x="0" y="0"/>
                </a:lnTo>
                <a:close/>
              </a:path>
            </a:pathLst>
          </a:custGeom>
          <a:blipFill rotWithShape="1">
            <a:blip r:embed="rId5">
              <a:alphaModFix/>
            </a:blip>
            <a:stretch>
              <a:fillRect/>
            </a:stretch>
          </a:blipFill>
          <a:ln>
            <a:noFill/>
          </a:ln>
        </p:spPr>
        <p:txBody>
          <a:bodyPr/>
          <a:lstStyle/>
          <a:p>
            <a:endParaRPr lang="id-ID"/>
          </a:p>
        </p:txBody>
      </p:sp>
      <p:sp>
        <p:nvSpPr>
          <p:cNvPr id="776" name="Google Shape;776;p41"/>
          <p:cNvSpPr/>
          <p:nvPr/>
        </p:nvSpPr>
        <p:spPr>
          <a:xfrm rot="7200000">
            <a:off x="-1712043" y="7309799"/>
            <a:ext cx="3407283" cy="3407283"/>
          </a:xfrm>
          <a:custGeom>
            <a:avLst/>
            <a:gdLst/>
            <a:ahLst/>
            <a:cxnLst/>
            <a:rect l="l" t="t" r="r" b="b"/>
            <a:pathLst>
              <a:path w="3407283" h="3407283" extrusionOk="0">
                <a:moveTo>
                  <a:pt x="0" y="0"/>
                </a:moveTo>
                <a:lnTo>
                  <a:pt x="3407284" y="0"/>
                </a:lnTo>
                <a:lnTo>
                  <a:pt x="3407284" y="3407283"/>
                </a:lnTo>
                <a:lnTo>
                  <a:pt x="0" y="3407283"/>
                </a:lnTo>
                <a:lnTo>
                  <a:pt x="0" y="0"/>
                </a:lnTo>
                <a:close/>
              </a:path>
            </a:pathLst>
          </a:custGeom>
          <a:blipFill rotWithShape="1">
            <a:blip r:embed="rId3">
              <a:alphaModFix/>
            </a:blip>
            <a:stretch>
              <a:fillRect/>
            </a:stretch>
          </a:blipFill>
          <a:ln>
            <a:noFill/>
          </a:ln>
        </p:spPr>
        <p:txBody>
          <a:bodyPr/>
          <a:lstStyle/>
          <a:p>
            <a:endParaRPr lang="id-ID"/>
          </a:p>
        </p:txBody>
      </p:sp>
      <p:sp>
        <p:nvSpPr>
          <p:cNvPr id="777" name="Google Shape;777;p41"/>
          <p:cNvSpPr txBox="1"/>
          <p:nvPr/>
        </p:nvSpPr>
        <p:spPr>
          <a:xfrm>
            <a:off x="14883773" y="9483757"/>
            <a:ext cx="2765086" cy="37026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pic>
        <p:nvPicPr>
          <p:cNvPr id="3" name="Gambar 2" descr="Sebuah gambar berisi anime, kartun, Karya seni cg, Animasi&#10;&#10;Deskripsi dibuat secara otomatis">
            <a:extLst>
              <a:ext uri="{FF2B5EF4-FFF2-40B4-BE49-F238E27FC236}">
                <a16:creationId xmlns:a16="http://schemas.microsoft.com/office/drawing/2014/main" id="{E70DDF81-1AB7-EA7B-96AE-E0810D3AC657}"/>
              </a:ext>
            </a:extLst>
          </p:cNvPr>
          <p:cNvPicPr>
            <a:picLocks noChangeAspect="1"/>
          </p:cNvPicPr>
          <p:nvPr/>
        </p:nvPicPr>
        <p:blipFill>
          <a:blip r:embed="rId6"/>
          <a:stretch>
            <a:fillRect/>
          </a:stretch>
        </p:blipFill>
        <p:spPr>
          <a:xfrm>
            <a:off x="4326337" y="775590"/>
            <a:ext cx="9635326" cy="53600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4"/>
          <p:cNvSpPr/>
          <p:nvPr/>
        </p:nvSpPr>
        <p:spPr>
          <a:xfrm>
            <a:off x="-514350" y="5400762"/>
            <a:ext cx="19025688" cy="5078042"/>
          </a:xfrm>
          <a:custGeom>
            <a:avLst/>
            <a:gdLst/>
            <a:ahLst/>
            <a:cxnLst/>
            <a:rect l="l" t="t" r="r" b="b"/>
            <a:pathLst>
              <a:path w="25367585" h="6770722" extrusionOk="0">
                <a:moveTo>
                  <a:pt x="0" y="0"/>
                </a:moveTo>
                <a:lnTo>
                  <a:pt x="25367585" y="0"/>
                </a:lnTo>
                <a:lnTo>
                  <a:pt x="25367585" y="6770722"/>
                </a:lnTo>
                <a:lnTo>
                  <a:pt x="0" y="6770722"/>
                </a:lnTo>
                <a:close/>
              </a:path>
            </a:pathLst>
          </a:custGeom>
          <a:solidFill>
            <a:srgbClr val="0E3D67"/>
          </a:solidFill>
          <a:ln>
            <a:noFill/>
          </a:ln>
        </p:spPr>
        <p:txBody>
          <a:bodyPr/>
          <a:lstStyle/>
          <a:p>
            <a:endParaRPr lang="id-ID"/>
          </a:p>
        </p:txBody>
      </p:sp>
      <p:sp>
        <p:nvSpPr>
          <p:cNvPr id="178" name="Google Shape;178;p4"/>
          <p:cNvSpPr/>
          <p:nvPr/>
        </p:nvSpPr>
        <p:spPr>
          <a:xfrm rot="10800000" flipH="1">
            <a:off x="-514350" y="-650099"/>
            <a:ext cx="2705100" cy="2705100"/>
          </a:xfrm>
          <a:custGeom>
            <a:avLst/>
            <a:gdLst/>
            <a:ahLst/>
            <a:cxnLst/>
            <a:rect l="l" t="t" r="r" b="b"/>
            <a:pathLst>
              <a:path w="2705100" h="2705100" extrusionOk="0">
                <a:moveTo>
                  <a:pt x="2705100" y="0"/>
                </a:moveTo>
                <a:lnTo>
                  <a:pt x="0" y="0"/>
                </a:lnTo>
                <a:lnTo>
                  <a:pt x="0" y="2705101"/>
                </a:lnTo>
                <a:lnTo>
                  <a:pt x="2705100" y="2705101"/>
                </a:lnTo>
                <a:lnTo>
                  <a:pt x="2705100" y="0"/>
                </a:lnTo>
                <a:close/>
              </a:path>
            </a:pathLst>
          </a:custGeom>
          <a:blipFill rotWithShape="1">
            <a:blip r:embed="rId3">
              <a:alphaModFix/>
            </a:blip>
            <a:stretch>
              <a:fillRect/>
            </a:stretch>
          </a:blipFill>
          <a:ln>
            <a:noFill/>
          </a:ln>
        </p:spPr>
        <p:txBody>
          <a:bodyPr/>
          <a:lstStyle/>
          <a:p>
            <a:endParaRPr lang="id-ID"/>
          </a:p>
        </p:txBody>
      </p:sp>
      <p:sp>
        <p:nvSpPr>
          <p:cNvPr id="179" name="Google Shape;179;p4"/>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4">
              <a:alphaModFix/>
            </a:blip>
            <a:stretch>
              <a:fillRect b="-93"/>
            </a:stretch>
          </a:blipFill>
          <a:ln>
            <a:noFill/>
          </a:ln>
        </p:spPr>
        <p:txBody>
          <a:bodyPr/>
          <a:lstStyle/>
          <a:p>
            <a:endParaRPr lang="id-ID"/>
          </a:p>
        </p:txBody>
      </p:sp>
      <p:sp>
        <p:nvSpPr>
          <p:cNvPr id="180" name="Google Shape;180;p4"/>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5">
              <a:alphaModFix/>
            </a:blip>
            <a:stretch>
              <a:fillRect/>
            </a:stretch>
          </a:blipFill>
          <a:ln>
            <a:noFill/>
          </a:ln>
        </p:spPr>
        <p:txBody>
          <a:bodyPr/>
          <a:lstStyle/>
          <a:p>
            <a:endParaRPr lang="id-ID"/>
          </a:p>
        </p:txBody>
      </p:sp>
      <p:grpSp>
        <p:nvGrpSpPr>
          <p:cNvPr id="181" name="Google Shape;181;p4"/>
          <p:cNvGrpSpPr/>
          <p:nvPr/>
        </p:nvGrpSpPr>
        <p:grpSpPr>
          <a:xfrm>
            <a:off x="3584405" y="3718928"/>
            <a:ext cx="2471778" cy="2471778"/>
            <a:chOff x="0" y="0"/>
            <a:chExt cx="812800" cy="812800"/>
          </a:xfrm>
        </p:grpSpPr>
        <p:sp>
          <p:nvSpPr>
            <p:cNvPr id="182" name="Google Shape;182;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5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4" name="Google Shape;184;p4"/>
          <p:cNvGrpSpPr/>
          <p:nvPr/>
        </p:nvGrpSpPr>
        <p:grpSpPr>
          <a:xfrm>
            <a:off x="7899938" y="3718928"/>
            <a:ext cx="2471778" cy="2471778"/>
            <a:chOff x="0" y="0"/>
            <a:chExt cx="812800" cy="812800"/>
          </a:xfrm>
        </p:grpSpPr>
        <p:sp>
          <p:nvSpPr>
            <p:cNvPr id="185" name="Google Shape;185;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5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7" name="Google Shape;187;p4"/>
          <p:cNvGrpSpPr/>
          <p:nvPr/>
        </p:nvGrpSpPr>
        <p:grpSpPr>
          <a:xfrm>
            <a:off x="12024710" y="3718928"/>
            <a:ext cx="2471778" cy="2471778"/>
            <a:chOff x="0" y="0"/>
            <a:chExt cx="812800" cy="812800"/>
          </a:xfrm>
        </p:grpSpPr>
        <p:sp>
          <p:nvSpPr>
            <p:cNvPr id="188" name="Google Shape;188;p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75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3" name="Google Shape;193;p4"/>
          <p:cNvSpPr/>
          <p:nvPr/>
        </p:nvSpPr>
        <p:spPr>
          <a:xfrm>
            <a:off x="3960546" y="4095069"/>
            <a:ext cx="1719495" cy="1719495"/>
          </a:xfrm>
          <a:custGeom>
            <a:avLst/>
            <a:gdLst/>
            <a:ahLst/>
            <a:cxnLst/>
            <a:rect l="l" t="t" r="r" b="b"/>
            <a:pathLst>
              <a:path w="1719495" h="1719495" extrusionOk="0">
                <a:moveTo>
                  <a:pt x="0" y="0"/>
                </a:moveTo>
                <a:lnTo>
                  <a:pt x="1719495" y="0"/>
                </a:lnTo>
                <a:lnTo>
                  <a:pt x="1719495" y="1719495"/>
                </a:lnTo>
                <a:lnTo>
                  <a:pt x="0" y="1719495"/>
                </a:lnTo>
                <a:lnTo>
                  <a:pt x="0" y="0"/>
                </a:lnTo>
                <a:close/>
              </a:path>
            </a:pathLst>
          </a:custGeom>
          <a:blipFill rotWithShape="1">
            <a:blip r:embed="rId6">
              <a:alphaModFix/>
            </a:blip>
            <a:stretch>
              <a:fillRect/>
            </a:stretch>
          </a:blipFill>
          <a:ln>
            <a:noFill/>
          </a:ln>
        </p:spPr>
        <p:txBody>
          <a:bodyPr/>
          <a:lstStyle/>
          <a:p>
            <a:endParaRPr lang="id-ID"/>
          </a:p>
        </p:txBody>
      </p:sp>
      <p:sp>
        <p:nvSpPr>
          <p:cNvPr id="194" name="Google Shape;194;p4"/>
          <p:cNvSpPr/>
          <p:nvPr/>
        </p:nvSpPr>
        <p:spPr>
          <a:xfrm>
            <a:off x="8346334" y="4200172"/>
            <a:ext cx="1792426" cy="1552689"/>
          </a:xfrm>
          <a:custGeom>
            <a:avLst/>
            <a:gdLst/>
            <a:ahLst/>
            <a:cxnLst/>
            <a:rect l="l" t="t" r="r" b="b"/>
            <a:pathLst>
              <a:path w="1792426" h="1552689" extrusionOk="0">
                <a:moveTo>
                  <a:pt x="0" y="0"/>
                </a:moveTo>
                <a:lnTo>
                  <a:pt x="1792426" y="0"/>
                </a:lnTo>
                <a:lnTo>
                  <a:pt x="1792426" y="1552689"/>
                </a:lnTo>
                <a:lnTo>
                  <a:pt x="0" y="1552689"/>
                </a:lnTo>
                <a:lnTo>
                  <a:pt x="0" y="0"/>
                </a:lnTo>
                <a:close/>
              </a:path>
            </a:pathLst>
          </a:custGeom>
          <a:blipFill rotWithShape="1">
            <a:blip r:embed="rId7">
              <a:alphaModFix/>
            </a:blip>
            <a:stretch>
              <a:fillRect/>
            </a:stretch>
          </a:blipFill>
          <a:ln>
            <a:noFill/>
          </a:ln>
        </p:spPr>
        <p:txBody>
          <a:bodyPr/>
          <a:lstStyle/>
          <a:p>
            <a:endParaRPr lang="id-ID"/>
          </a:p>
        </p:txBody>
      </p:sp>
      <p:sp>
        <p:nvSpPr>
          <p:cNvPr id="195" name="Google Shape;195;p4"/>
          <p:cNvSpPr/>
          <p:nvPr/>
        </p:nvSpPr>
        <p:spPr>
          <a:xfrm>
            <a:off x="12591040" y="4095069"/>
            <a:ext cx="1261679" cy="1719495"/>
          </a:xfrm>
          <a:custGeom>
            <a:avLst/>
            <a:gdLst/>
            <a:ahLst/>
            <a:cxnLst/>
            <a:rect l="l" t="t" r="r" b="b"/>
            <a:pathLst>
              <a:path w="1261679" h="1719495" extrusionOk="0">
                <a:moveTo>
                  <a:pt x="0" y="0"/>
                </a:moveTo>
                <a:lnTo>
                  <a:pt x="1261680" y="0"/>
                </a:lnTo>
                <a:lnTo>
                  <a:pt x="1261680" y="1719495"/>
                </a:lnTo>
                <a:lnTo>
                  <a:pt x="0" y="1719495"/>
                </a:lnTo>
                <a:lnTo>
                  <a:pt x="0" y="0"/>
                </a:lnTo>
                <a:close/>
              </a:path>
            </a:pathLst>
          </a:custGeom>
          <a:blipFill rotWithShape="1">
            <a:blip r:embed="rId8">
              <a:alphaModFix/>
            </a:blip>
            <a:stretch>
              <a:fillRect/>
            </a:stretch>
          </a:blipFill>
          <a:ln>
            <a:noFill/>
          </a:ln>
        </p:spPr>
        <p:txBody>
          <a:bodyPr/>
          <a:lstStyle/>
          <a:p>
            <a:endParaRPr lang="id-ID"/>
          </a:p>
        </p:txBody>
      </p:sp>
      <p:sp>
        <p:nvSpPr>
          <p:cNvPr id="197" name="Google Shape;197;p4"/>
          <p:cNvSpPr txBox="1"/>
          <p:nvPr/>
        </p:nvSpPr>
        <p:spPr>
          <a:xfrm>
            <a:off x="1145158" y="9483757"/>
            <a:ext cx="2765087" cy="3702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1" i="0" u="none" strike="noStrike" cap="none">
                <a:solidFill>
                  <a:srgbClr val="FEFFFF"/>
                </a:solidFill>
                <a:latin typeface="Open Sans"/>
                <a:ea typeface="Open Sans"/>
                <a:cs typeface="Open Sans"/>
                <a:sym typeface="Open Sans"/>
              </a:rPr>
              <a:t>DATA ACADEMY ™</a:t>
            </a:r>
            <a:endParaRPr/>
          </a:p>
        </p:txBody>
      </p:sp>
      <p:sp>
        <p:nvSpPr>
          <p:cNvPr id="198" name="Google Shape;198;p4"/>
          <p:cNvSpPr txBox="1"/>
          <p:nvPr/>
        </p:nvSpPr>
        <p:spPr>
          <a:xfrm>
            <a:off x="11353673" y="7152007"/>
            <a:ext cx="3813852" cy="559303"/>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00" b="0" i="0" u="none" strike="noStrike" cap="none">
                <a:solidFill>
                  <a:srgbClr val="FFFFFF"/>
                </a:solidFill>
                <a:latin typeface="Poppins"/>
                <a:ea typeface="Poppins"/>
                <a:cs typeface="Poppins"/>
                <a:sym typeface="Poppins"/>
              </a:rPr>
              <a:t>Rangkuman dari hasil yang telah dikerjakan</a:t>
            </a:r>
            <a:endParaRPr/>
          </a:p>
        </p:txBody>
      </p:sp>
      <p:sp>
        <p:nvSpPr>
          <p:cNvPr id="199" name="Google Shape;199;p4"/>
          <p:cNvSpPr txBox="1"/>
          <p:nvPr/>
        </p:nvSpPr>
        <p:spPr>
          <a:xfrm>
            <a:off x="11983451" y="6556263"/>
            <a:ext cx="2513037" cy="512102"/>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2856" b="1" i="0" u="none" strike="noStrike" cap="none">
                <a:solidFill>
                  <a:srgbClr val="FFFFFF"/>
                </a:solidFill>
                <a:latin typeface="Poppins Black"/>
                <a:ea typeface="Poppins Black"/>
                <a:cs typeface="Poppins Black"/>
                <a:sym typeface="Poppins Black"/>
              </a:rPr>
              <a:t>Summary</a:t>
            </a:r>
            <a:endParaRPr/>
          </a:p>
        </p:txBody>
      </p:sp>
      <p:sp>
        <p:nvSpPr>
          <p:cNvPr id="200" name="Google Shape;200;p4"/>
          <p:cNvSpPr txBox="1"/>
          <p:nvPr/>
        </p:nvSpPr>
        <p:spPr>
          <a:xfrm>
            <a:off x="7228900" y="7244261"/>
            <a:ext cx="3813900" cy="246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600" b="0" i="0" u="none" strike="noStrike" cap="none">
                <a:solidFill>
                  <a:srgbClr val="FFFFFF"/>
                </a:solidFill>
                <a:latin typeface="Poppins"/>
                <a:ea typeface="Poppins"/>
                <a:cs typeface="Poppins"/>
                <a:sym typeface="Poppins"/>
              </a:rPr>
              <a:t>Hasil dari </a:t>
            </a:r>
            <a:r>
              <a:rPr lang="en-US" sz="1600">
                <a:solidFill>
                  <a:srgbClr val="FFFFFF"/>
                </a:solidFill>
                <a:latin typeface="Poppins"/>
                <a:ea typeface="Poppins"/>
                <a:cs typeface="Poppins"/>
                <a:sym typeface="Poppins"/>
              </a:rPr>
              <a:t>eksekusi</a:t>
            </a:r>
            <a:r>
              <a:rPr lang="en-US" sz="1600" b="0" i="0" u="none" strike="noStrike" cap="none">
                <a:solidFill>
                  <a:srgbClr val="FFFFFF"/>
                </a:solidFill>
                <a:latin typeface="Poppins"/>
                <a:ea typeface="Poppins"/>
                <a:cs typeface="Poppins"/>
                <a:sym typeface="Poppins"/>
              </a:rPr>
              <a:t> data</a:t>
            </a:r>
            <a:endParaRPr/>
          </a:p>
        </p:txBody>
      </p:sp>
      <p:sp>
        <p:nvSpPr>
          <p:cNvPr id="201" name="Google Shape;201;p4"/>
          <p:cNvSpPr txBox="1"/>
          <p:nvPr/>
        </p:nvSpPr>
        <p:spPr>
          <a:xfrm>
            <a:off x="7858678" y="6648517"/>
            <a:ext cx="2513037" cy="512102"/>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2856" b="1" i="0" u="none" strike="noStrike" cap="none">
                <a:solidFill>
                  <a:srgbClr val="FFFFFF"/>
                </a:solidFill>
                <a:latin typeface="Poppins Black"/>
                <a:ea typeface="Poppins Black"/>
                <a:cs typeface="Poppins Black"/>
                <a:sym typeface="Poppins Black"/>
              </a:rPr>
              <a:t>Output</a:t>
            </a:r>
            <a:endParaRPr/>
          </a:p>
        </p:txBody>
      </p:sp>
      <p:sp>
        <p:nvSpPr>
          <p:cNvPr id="202" name="Google Shape;202;p4"/>
          <p:cNvSpPr txBox="1"/>
          <p:nvPr/>
        </p:nvSpPr>
        <p:spPr>
          <a:xfrm>
            <a:off x="2913368" y="7244261"/>
            <a:ext cx="3813900" cy="590700"/>
          </a:xfrm>
          <a:prstGeom prst="rect">
            <a:avLst/>
          </a:prstGeom>
          <a:noFill/>
          <a:ln>
            <a:noFill/>
          </a:ln>
        </p:spPr>
        <p:txBody>
          <a:bodyPr spcFirstLastPara="1" wrap="square" lIns="0" tIns="0" rIns="0" bIns="0" anchor="t" anchorCtr="0">
            <a:spAutoFit/>
          </a:bodyPr>
          <a:lstStyle/>
          <a:p>
            <a:pPr marL="0" marR="0" lvl="0" indent="0" algn="ctr" rtl="0">
              <a:lnSpc>
                <a:spcPct val="140025"/>
              </a:lnSpc>
              <a:spcBef>
                <a:spcPts val="0"/>
              </a:spcBef>
              <a:spcAft>
                <a:spcPts val="0"/>
              </a:spcAft>
              <a:buNone/>
            </a:pPr>
            <a:r>
              <a:rPr lang="en-US" sz="1599" b="0" i="0" u="none" strike="noStrike" cap="none">
                <a:solidFill>
                  <a:srgbClr val="FFFFFF"/>
                </a:solidFill>
                <a:latin typeface="Poppins"/>
                <a:ea typeface="Poppins"/>
                <a:cs typeface="Poppins"/>
                <a:sym typeface="Poppins"/>
              </a:rPr>
              <a:t>Penjelasan proses eksekusi </a:t>
            </a:r>
            <a:r>
              <a:rPr lang="en-US" sz="1599">
                <a:solidFill>
                  <a:srgbClr val="FFFFFF"/>
                </a:solidFill>
                <a:latin typeface="Poppins"/>
                <a:ea typeface="Poppins"/>
                <a:cs typeface="Poppins"/>
                <a:sym typeface="Poppins"/>
              </a:rPr>
              <a:t>final</a:t>
            </a:r>
            <a:r>
              <a:rPr lang="en-US" sz="1599" b="0" i="0" u="none" strike="noStrike" cap="none">
                <a:solidFill>
                  <a:srgbClr val="FFFFFF"/>
                </a:solidFill>
                <a:latin typeface="Poppins"/>
                <a:ea typeface="Poppins"/>
                <a:cs typeface="Poppins"/>
                <a:sym typeface="Poppins"/>
              </a:rPr>
              <a:t> project </a:t>
            </a:r>
            <a:endParaRPr/>
          </a:p>
        </p:txBody>
      </p:sp>
      <p:sp>
        <p:nvSpPr>
          <p:cNvPr id="203" name="Google Shape;203;p4"/>
          <p:cNvSpPr txBox="1"/>
          <p:nvPr/>
        </p:nvSpPr>
        <p:spPr>
          <a:xfrm>
            <a:off x="3543146" y="6648517"/>
            <a:ext cx="2513037" cy="512102"/>
          </a:xfrm>
          <a:prstGeom prst="rect">
            <a:avLst/>
          </a:prstGeom>
          <a:noFill/>
          <a:ln>
            <a:noFill/>
          </a:ln>
        </p:spPr>
        <p:txBody>
          <a:bodyPr spcFirstLastPara="1" wrap="square" lIns="0" tIns="0" rIns="0" bIns="0" anchor="t" anchorCtr="0">
            <a:spAutoFit/>
          </a:bodyPr>
          <a:lstStyle/>
          <a:p>
            <a:pPr marL="0" marR="0" lvl="0" indent="0" algn="ctr" rtl="0">
              <a:lnSpc>
                <a:spcPct val="140021"/>
              </a:lnSpc>
              <a:spcBef>
                <a:spcPts val="0"/>
              </a:spcBef>
              <a:spcAft>
                <a:spcPts val="0"/>
              </a:spcAft>
              <a:buNone/>
            </a:pPr>
            <a:r>
              <a:rPr lang="en-US" sz="2856" b="1" i="0" u="none" strike="noStrike" cap="none">
                <a:solidFill>
                  <a:srgbClr val="FFFFFF"/>
                </a:solidFill>
                <a:latin typeface="Poppins Black"/>
                <a:ea typeface="Poppins Black"/>
                <a:cs typeface="Poppins Black"/>
                <a:sym typeface="Poppins Black"/>
              </a:rPr>
              <a:t>Process</a:t>
            </a:r>
            <a:endParaRPr/>
          </a:p>
        </p:txBody>
      </p:sp>
      <p:sp>
        <p:nvSpPr>
          <p:cNvPr id="206" name="Google Shape;206;p4"/>
          <p:cNvSpPr txBox="1"/>
          <p:nvPr/>
        </p:nvSpPr>
        <p:spPr>
          <a:xfrm>
            <a:off x="3120475" y="1842630"/>
            <a:ext cx="12047050" cy="770023"/>
          </a:xfrm>
          <a:prstGeom prst="rect">
            <a:avLst/>
          </a:prstGeom>
          <a:noFill/>
          <a:ln>
            <a:noFill/>
          </a:ln>
        </p:spPr>
        <p:txBody>
          <a:bodyPr spcFirstLastPara="1" wrap="square" lIns="0" tIns="0" rIns="0" bIns="0" anchor="t" anchorCtr="0">
            <a:spAutoFit/>
          </a:bodyPr>
          <a:lstStyle/>
          <a:p>
            <a:pPr marL="0" marR="0" lvl="0" indent="0" algn="ctr" rtl="0">
              <a:lnSpc>
                <a:spcPct val="120020"/>
              </a:lnSpc>
              <a:spcBef>
                <a:spcPts val="0"/>
              </a:spcBef>
              <a:spcAft>
                <a:spcPts val="0"/>
              </a:spcAft>
              <a:buNone/>
            </a:pPr>
            <a:r>
              <a:rPr lang="en-US" sz="4765" b="1" i="0" u="none" strike="noStrike" cap="none">
                <a:solidFill>
                  <a:srgbClr val="0E3D67"/>
                </a:solidFill>
                <a:latin typeface="Poppins"/>
                <a:ea typeface="Poppins"/>
                <a:cs typeface="Poppins"/>
                <a:sym typeface="Poppins"/>
              </a:rPr>
              <a:t>Table Of Content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5"/>
          <p:cNvSpPr/>
          <p:nvPr/>
        </p:nvSpPr>
        <p:spPr>
          <a:xfrm>
            <a:off x="0" y="0"/>
            <a:ext cx="18288000" cy="8229600"/>
          </a:xfrm>
          <a:custGeom>
            <a:avLst/>
            <a:gdLst/>
            <a:ahLst/>
            <a:cxnLst/>
            <a:rect l="l" t="t" r="r" b="b"/>
            <a:pathLst>
              <a:path w="18288000" h="8229600" extrusionOk="0">
                <a:moveTo>
                  <a:pt x="0" y="0"/>
                </a:moveTo>
                <a:lnTo>
                  <a:pt x="18288000" y="0"/>
                </a:lnTo>
                <a:lnTo>
                  <a:pt x="18288000" y="8229600"/>
                </a:lnTo>
                <a:lnTo>
                  <a:pt x="0" y="8229600"/>
                </a:lnTo>
                <a:lnTo>
                  <a:pt x="0" y="0"/>
                </a:lnTo>
                <a:close/>
              </a:path>
            </a:pathLst>
          </a:custGeom>
          <a:blipFill rotWithShape="1">
            <a:blip r:embed="rId3">
              <a:alphaModFix/>
            </a:blip>
            <a:stretch>
              <a:fillRect t="-20275" b="-20274"/>
            </a:stretch>
          </a:blipFill>
          <a:ln>
            <a:noFill/>
          </a:ln>
        </p:spPr>
        <p:txBody>
          <a:bodyPr/>
          <a:lstStyle/>
          <a:p>
            <a:endParaRPr lang="id-ID"/>
          </a:p>
        </p:txBody>
      </p:sp>
      <p:sp>
        <p:nvSpPr>
          <p:cNvPr id="216" name="Google Shape;216;p5"/>
          <p:cNvSpPr/>
          <p:nvPr/>
        </p:nvSpPr>
        <p:spPr>
          <a:xfrm>
            <a:off x="3095475" y="4353419"/>
            <a:ext cx="12097036" cy="4485103"/>
          </a:xfrm>
          <a:custGeom>
            <a:avLst/>
            <a:gdLst/>
            <a:ahLst/>
            <a:cxnLst/>
            <a:rect l="l" t="t" r="r" b="b"/>
            <a:pathLst>
              <a:path w="16129381" h="5980137" extrusionOk="0">
                <a:moveTo>
                  <a:pt x="0" y="0"/>
                </a:moveTo>
                <a:lnTo>
                  <a:pt x="16129381" y="0"/>
                </a:lnTo>
                <a:lnTo>
                  <a:pt x="16129381" y="5980137"/>
                </a:lnTo>
                <a:lnTo>
                  <a:pt x="0" y="5980137"/>
                </a:lnTo>
                <a:close/>
              </a:path>
            </a:pathLst>
          </a:custGeom>
          <a:solidFill>
            <a:srgbClr val="0E3D67"/>
          </a:solidFill>
          <a:ln>
            <a:noFill/>
          </a:ln>
        </p:spPr>
        <p:txBody>
          <a:bodyPr/>
          <a:lstStyle/>
          <a:p>
            <a:endParaRPr lang="id-ID"/>
          </a:p>
        </p:txBody>
      </p:sp>
      <p:sp>
        <p:nvSpPr>
          <p:cNvPr id="217" name="Google Shape;217;p5"/>
          <p:cNvSpPr/>
          <p:nvPr/>
        </p:nvSpPr>
        <p:spPr>
          <a:xfrm>
            <a:off x="-56937" y="6908139"/>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4">
              <a:alphaModFix/>
            </a:blip>
            <a:stretch>
              <a:fillRect/>
            </a:stretch>
          </a:blipFill>
          <a:ln>
            <a:noFill/>
          </a:ln>
        </p:spPr>
        <p:txBody>
          <a:bodyPr/>
          <a:lstStyle/>
          <a:p>
            <a:endParaRPr lang="id-ID"/>
          </a:p>
        </p:txBody>
      </p:sp>
      <p:sp>
        <p:nvSpPr>
          <p:cNvPr id="218" name="Google Shape;218;p5"/>
          <p:cNvSpPr/>
          <p:nvPr/>
        </p:nvSpPr>
        <p:spPr>
          <a:xfrm rot="7200000">
            <a:off x="-816693" y="8388301"/>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5">
              <a:alphaModFix/>
            </a:blip>
            <a:stretch>
              <a:fillRect/>
            </a:stretch>
          </a:blipFill>
          <a:ln>
            <a:noFill/>
          </a:ln>
        </p:spPr>
        <p:txBody>
          <a:bodyPr/>
          <a:lstStyle/>
          <a:p>
            <a:endParaRPr lang="id-ID"/>
          </a:p>
        </p:txBody>
      </p:sp>
      <p:sp>
        <p:nvSpPr>
          <p:cNvPr id="219" name="Google Shape;219;p5"/>
          <p:cNvSpPr/>
          <p:nvPr/>
        </p:nvSpPr>
        <p:spPr>
          <a:xfrm rot="10800000">
            <a:off x="16199960" y="-624617"/>
            <a:ext cx="2705100" cy="2705100"/>
          </a:xfrm>
          <a:custGeom>
            <a:avLst/>
            <a:gdLst/>
            <a:ahLst/>
            <a:cxnLst/>
            <a:rect l="l" t="t" r="r" b="b"/>
            <a:pathLst>
              <a:path w="2705100" h="2705100" extrusionOk="0">
                <a:moveTo>
                  <a:pt x="0" y="0"/>
                </a:moveTo>
                <a:lnTo>
                  <a:pt x="2705100" y="0"/>
                </a:lnTo>
                <a:lnTo>
                  <a:pt x="2705100" y="2705100"/>
                </a:lnTo>
                <a:lnTo>
                  <a:pt x="0" y="2705100"/>
                </a:lnTo>
                <a:lnTo>
                  <a:pt x="0" y="0"/>
                </a:lnTo>
                <a:close/>
              </a:path>
            </a:pathLst>
          </a:custGeom>
          <a:blipFill rotWithShape="1">
            <a:blip r:embed="rId6">
              <a:alphaModFix/>
            </a:blip>
            <a:stretch>
              <a:fillRect/>
            </a:stretch>
          </a:blipFill>
          <a:ln>
            <a:noFill/>
          </a:ln>
        </p:spPr>
        <p:txBody>
          <a:bodyPr/>
          <a:lstStyle/>
          <a:p>
            <a:endParaRPr lang="id-ID"/>
          </a:p>
        </p:txBody>
      </p:sp>
      <p:sp>
        <p:nvSpPr>
          <p:cNvPr id="220" name="Google Shape;220;p5"/>
          <p:cNvSpPr/>
          <p:nvPr/>
        </p:nvSpPr>
        <p:spPr>
          <a:xfrm>
            <a:off x="9181881" y="9181490"/>
            <a:ext cx="1349994" cy="428312"/>
          </a:xfrm>
          <a:custGeom>
            <a:avLst/>
            <a:gdLst/>
            <a:ahLst/>
            <a:cxnLst/>
            <a:rect l="l" t="t" r="r" b="b"/>
            <a:pathLst>
              <a:path w="1349994" h="428312" extrusionOk="0">
                <a:moveTo>
                  <a:pt x="0" y="0"/>
                </a:moveTo>
                <a:lnTo>
                  <a:pt x="1349994" y="0"/>
                </a:lnTo>
                <a:lnTo>
                  <a:pt x="1349994" y="428311"/>
                </a:lnTo>
                <a:lnTo>
                  <a:pt x="0" y="428311"/>
                </a:lnTo>
                <a:lnTo>
                  <a:pt x="0" y="0"/>
                </a:lnTo>
                <a:close/>
              </a:path>
            </a:pathLst>
          </a:custGeom>
          <a:blipFill rotWithShape="1">
            <a:blip r:embed="rId7">
              <a:alphaModFix/>
            </a:blip>
            <a:stretch>
              <a:fillRect b="-93"/>
            </a:stretch>
          </a:blipFill>
          <a:ln>
            <a:noFill/>
          </a:ln>
        </p:spPr>
        <p:txBody>
          <a:bodyPr/>
          <a:lstStyle/>
          <a:p>
            <a:endParaRPr lang="id-ID"/>
          </a:p>
        </p:txBody>
      </p:sp>
      <p:sp>
        <p:nvSpPr>
          <p:cNvPr id="221" name="Google Shape;221;p5"/>
          <p:cNvSpPr/>
          <p:nvPr/>
        </p:nvSpPr>
        <p:spPr>
          <a:xfrm>
            <a:off x="7756126" y="9181490"/>
            <a:ext cx="1114714" cy="594000"/>
          </a:xfrm>
          <a:custGeom>
            <a:avLst/>
            <a:gdLst/>
            <a:ahLst/>
            <a:cxnLst/>
            <a:rect l="l" t="t" r="r" b="b"/>
            <a:pathLst>
              <a:path w="1114714" h="594000" extrusionOk="0">
                <a:moveTo>
                  <a:pt x="0" y="0"/>
                </a:moveTo>
                <a:lnTo>
                  <a:pt x="1114715" y="0"/>
                </a:lnTo>
                <a:lnTo>
                  <a:pt x="1114715" y="594000"/>
                </a:lnTo>
                <a:lnTo>
                  <a:pt x="0" y="594000"/>
                </a:lnTo>
                <a:lnTo>
                  <a:pt x="0" y="0"/>
                </a:lnTo>
                <a:close/>
              </a:path>
            </a:pathLst>
          </a:custGeom>
          <a:blipFill rotWithShape="1">
            <a:blip r:embed="rId8">
              <a:alphaModFix/>
            </a:blip>
            <a:stretch>
              <a:fillRect/>
            </a:stretch>
          </a:blipFill>
          <a:ln>
            <a:noFill/>
          </a:ln>
        </p:spPr>
        <p:txBody>
          <a:bodyPr/>
          <a:lstStyle/>
          <a:p>
            <a:endParaRPr lang="id-ID"/>
          </a:p>
        </p:txBody>
      </p:sp>
      <p:sp>
        <p:nvSpPr>
          <p:cNvPr id="222" name="Google Shape;222;p5"/>
          <p:cNvSpPr txBox="1"/>
          <p:nvPr/>
        </p:nvSpPr>
        <p:spPr>
          <a:xfrm>
            <a:off x="3474151" y="6011694"/>
            <a:ext cx="11197981" cy="2390234"/>
          </a:xfrm>
          <a:prstGeom prst="rect">
            <a:avLst/>
          </a:prstGeom>
          <a:noFill/>
          <a:ln>
            <a:noFill/>
          </a:ln>
        </p:spPr>
        <p:txBody>
          <a:bodyPr spcFirstLastPara="1" wrap="square" lIns="0" tIns="0" rIns="0" bIns="0" anchor="t" anchorCtr="0">
            <a:spAutoFit/>
          </a:bodyPr>
          <a:lstStyle/>
          <a:p>
            <a:pPr marL="0" marR="0" lvl="0" indent="0" algn="just" rtl="0">
              <a:lnSpc>
                <a:spcPct val="179990"/>
              </a:lnSpc>
              <a:spcBef>
                <a:spcPts val="0"/>
              </a:spcBef>
              <a:spcAft>
                <a:spcPts val="0"/>
              </a:spcAft>
              <a:buNone/>
            </a:pPr>
            <a:r>
              <a:rPr lang="en-US" sz="2129" b="0" i="0" u="none" strike="noStrike" cap="none">
                <a:solidFill>
                  <a:srgbClr val="FFFFFF"/>
                </a:solidFill>
                <a:latin typeface="Open Sans"/>
                <a:ea typeface="Open Sans"/>
                <a:cs typeface="Open Sans"/>
                <a:sym typeface="Open Sans"/>
              </a:rPr>
              <a:t>Melihat banyaknya kasus terkait dengan serangan jantung yang tidak hanya terjadi pada usia lanjut, namun juga usia dengan rentang 20-40an keatas. Dari data yang kami temukan tersebutlah, akhirnya kami ingin membuat sebuah output dengan pendekatan Data Engineer. Yang nanti output nya adalah membuat visualisasi berdasarkan umur dan faktor serangan jantung, dll </a:t>
            </a:r>
            <a:endParaRPr/>
          </a:p>
        </p:txBody>
      </p:sp>
      <p:sp>
        <p:nvSpPr>
          <p:cNvPr id="223" name="Google Shape;223;p5"/>
          <p:cNvSpPr txBox="1"/>
          <p:nvPr/>
        </p:nvSpPr>
        <p:spPr>
          <a:xfrm>
            <a:off x="7934580" y="4722520"/>
            <a:ext cx="2418842" cy="59421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2100" b="1" i="0" u="none" strike="noStrike" cap="none">
                <a:solidFill>
                  <a:srgbClr val="FFFFFF"/>
                </a:solidFill>
                <a:latin typeface="Open Sans"/>
                <a:ea typeface="Open Sans"/>
                <a:cs typeface="Open Sans"/>
                <a:sym typeface="Open Sans"/>
              </a:rPr>
              <a:t>INTRODUCTION</a:t>
            </a:r>
            <a:endParaRPr/>
          </a:p>
        </p:txBody>
      </p:sp>
      <p:sp>
        <p:nvSpPr>
          <p:cNvPr id="224" name="Google Shape;224;p5"/>
          <p:cNvSpPr txBox="1"/>
          <p:nvPr/>
        </p:nvSpPr>
        <p:spPr>
          <a:xfrm>
            <a:off x="4643958" y="4996252"/>
            <a:ext cx="9000084" cy="996205"/>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4800" b="0" i="0" u="none" strike="noStrike" cap="none">
                <a:solidFill>
                  <a:srgbClr val="FFFFFF"/>
                </a:solidFill>
                <a:latin typeface="Open Sans"/>
                <a:ea typeface="Open Sans"/>
                <a:cs typeface="Open Sans"/>
                <a:sym typeface="Open Sans"/>
              </a:rPr>
              <a:t>Business Understanding</a:t>
            </a:r>
            <a:endParaRPr/>
          </a:p>
        </p:txBody>
      </p:sp>
      <p:sp>
        <p:nvSpPr>
          <p:cNvPr id="225" name="Google Shape;225;p5"/>
          <p:cNvSpPr txBox="1"/>
          <p:nvPr/>
        </p:nvSpPr>
        <p:spPr>
          <a:xfrm>
            <a:off x="14883773" y="9161029"/>
            <a:ext cx="2765100" cy="3703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6"/>
          <p:cNvSpPr/>
          <p:nvPr/>
        </p:nvSpPr>
        <p:spPr>
          <a:xfrm>
            <a:off x="-56937" y="6908139"/>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231" name="Google Shape;231;p6"/>
          <p:cNvSpPr/>
          <p:nvPr/>
        </p:nvSpPr>
        <p:spPr>
          <a:xfrm rot="7200000">
            <a:off x="-816693" y="8388301"/>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232" name="Google Shape;232;p6"/>
          <p:cNvSpPr/>
          <p:nvPr/>
        </p:nvSpPr>
        <p:spPr>
          <a:xfrm rot="10800000">
            <a:off x="16199960" y="-624617"/>
            <a:ext cx="2705100" cy="2705100"/>
          </a:xfrm>
          <a:custGeom>
            <a:avLst/>
            <a:gdLst/>
            <a:ahLst/>
            <a:cxnLst/>
            <a:rect l="l" t="t" r="r" b="b"/>
            <a:pathLst>
              <a:path w="2705100" h="2705100" extrusionOk="0">
                <a:moveTo>
                  <a:pt x="0" y="0"/>
                </a:moveTo>
                <a:lnTo>
                  <a:pt x="2705100" y="0"/>
                </a:lnTo>
                <a:lnTo>
                  <a:pt x="2705100" y="2705100"/>
                </a:lnTo>
                <a:lnTo>
                  <a:pt x="0" y="2705100"/>
                </a:lnTo>
                <a:lnTo>
                  <a:pt x="0" y="0"/>
                </a:lnTo>
                <a:close/>
              </a:path>
            </a:pathLst>
          </a:custGeom>
          <a:blipFill rotWithShape="1">
            <a:blip r:embed="rId5">
              <a:alphaModFix/>
            </a:blip>
            <a:stretch>
              <a:fillRect/>
            </a:stretch>
          </a:blipFill>
          <a:ln>
            <a:noFill/>
          </a:ln>
        </p:spPr>
        <p:txBody>
          <a:bodyPr/>
          <a:lstStyle/>
          <a:p>
            <a:endParaRPr lang="id-ID"/>
          </a:p>
        </p:txBody>
      </p:sp>
      <p:sp>
        <p:nvSpPr>
          <p:cNvPr id="233" name="Google Shape;233;p6"/>
          <p:cNvSpPr/>
          <p:nvPr/>
        </p:nvSpPr>
        <p:spPr>
          <a:xfrm>
            <a:off x="9181881" y="9181490"/>
            <a:ext cx="1349994" cy="428312"/>
          </a:xfrm>
          <a:custGeom>
            <a:avLst/>
            <a:gdLst/>
            <a:ahLst/>
            <a:cxnLst/>
            <a:rect l="l" t="t" r="r" b="b"/>
            <a:pathLst>
              <a:path w="1349994" h="428312" extrusionOk="0">
                <a:moveTo>
                  <a:pt x="0" y="0"/>
                </a:moveTo>
                <a:lnTo>
                  <a:pt x="1349994" y="0"/>
                </a:lnTo>
                <a:lnTo>
                  <a:pt x="1349994" y="428311"/>
                </a:lnTo>
                <a:lnTo>
                  <a:pt x="0" y="428311"/>
                </a:lnTo>
                <a:lnTo>
                  <a:pt x="0" y="0"/>
                </a:lnTo>
                <a:close/>
              </a:path>
            </a:pathLst>
          </a:custGeom>
          <a:blipFill rotWithShape="1">
            <a:blip r:embed="rId6">
              <a:alphaModFix/>
            </a:blip>
            <a:stretch>
              <a:fillRect b="-93"/>
            </a:stretch>
          </a:blipFill>
          <a:ln>
            <a:noFill/>
          </a:ln>
        </p:spPr>
        <p:txBody>
          <a:bodyPr/>
          <a:lstStyle/>
          <a:p>
            <a:endParaRPr lang="id-ID"/>
          </a:p>
        </p:txBody>
      </p:sp>
      <p:sp>
        <p:nvSpPr>
          <p:cNvPr id="234" name="Google Shape;234;p6"/>
          <p:cNvSpPr/>
          <p:nvPr/>
        </p:nvSpPr>
        <p:spPr>
          <a:xfrm>
            <a:off x="7756126" y="9181490"/>
            <a:ext cx="1114714" cy="594000"/>
          </a:xfrm>
          <a:custGeom>
            <a:avLst/>
            <a:gdLst/>
            <a:ahLst/>
            <a:cxnLst/>
            <a:rect l="l" t="t" r="r" b="b"/>
            <a:pathLst>
              <a:path w="1114714"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sp>
        <p:nvSpPr>
          <p:cNvPr id="235" name="Google Shape;235;p6"/>
          <p:cNvSpPr txBox="1"/>
          <p:nvPr/>
        </p:nvSpPr>
        <p:spPr>
          <a:xfrm>
            <a:off x="14883773" y="9161029"/>
            <a:ext cx="2765100" cy="3703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cxnSp>
        <p:nvCxnSpPr>
          <p:cNvPr id="236" name="Google Shape;236;p6"/>
          <p:cNvCxnSpPr/>
          <p:nvPr/>
        </p:nvCxnSpPr>
        <p:spPr>
          <a:xfrm>
            <a:off x="8889891" y="1667368"/>
            <a:ext cx="0" cy="6952265"/>
          </a:xfrm>
          <a:prstGeom prst="straightConnector1">
            <a:avLst/>
          </a:prstGeom>
          <a:noFill/>
          <a:ln w="95250" cap="flat" cmpd="sng">
            <a:solidFill>
              <a:srgbClr val="0E3D67"/>
            </a:solidFill>
            <a:prstDash val="solid"/>
            <a:round/>
            <a:headEnd type="none" w="sm" len="sm"/>
            <a:tailEnd type="none" w="sm" len="sm"/>
          </a:ln>
        </p:spPr>
      </p:cxnSp>
      <p:sp>
        <p:nvSpPr>
          <p:cNvPr id="237" name="Google Shape;237;p6"/>
          <p:cNvSpPr txBox="1"/>
          <p:nvPr/>
        </p:nvSpPr>
        <p:spPr>
          <a:xfrm>
            <a:off x="1816374" y="1619743"/>
            <a:ext cx="5803425" cy="770023"/>
          </a:xfrm>
          <a:prstGeom prst="rect">
            <a:avLst/>
          </a:prstGeom>
          <a:noFill/>
          <a:ln>
            <a:noFill/>
          </a:ln>
        </p:spPr>
        <p:txBody>
          <a:bodyPr spcFirstLastPara="1" wrap="square" lIns="0" tIns="0" rIns="0" bIns="0" anchor="t" anchorCtr="0">
            <a:spAutoFit/>
          </a:bodyPr>
          <a:lstStyle/>
          <a:p>
            <a:pPr marL="0" marR="0" lvl="0" indent="0" algn="ctr" rtl="0">
              <a:lnSpc>
                <a:spcPct val="120020"/>
              </a:lnSpc>
              <a:spcBef>
                <a:spcPts val="0"/>
              </a:spcBef>
              <a:spcAft>
                <a:spcPts val="0"/>
              </a:spcAft>
              <a:buNone/>
            </a:pPr>
            <a:r>
              <a:rPr lang="en-US" sz="4765" b="1" i="0" u="none" strike="noStrike" cap="none">
                <a:solidFill>
                  <a:srgbClr val="0E3D67"/>
                </a:solidFill>
                <a:latin typeface="Poppins"/>
                <a:ea typeface="Poppins"/>
                <a:cs typeface="Poppins"/>
                <a:sym typeface="Poppins"/>
              </a:rPr>
              <a:t>Tujuan</a:t>
            </a:r>
            <a:endParaRPr/>
          </a:p>
        </p:txBody>
      </p:sp>
      <p:sp>
        <p:nvSpPr>
          <p:cNvPr id="238" name="Google Shape;238;p6"/>
          <p:cNvSpPr txBox="1"/>
          <p:nvPr/>
        </p:nvSpPr>
        <p:spPr>
          <a:xfrm>
            <a:off x="10396534" y="1619743"/>
            <a:ext cx="5803425" cy="770023"/>
          </a:xfrm>
          <a:prstGeom prst="rect">
            <a:avLst/>
          </a:prstGeom>
          <a:noFill/>
          <a:ln>
            <a:noFill/>
          </a:ln>
        </p:spPr>
        <p:txBody>
          <a:bodyPr spcFirstLastPara="1" wrap="square" lIns="0" tIns="0" rIns="0" bIns="0" anchor="t" anchorCtr="0">
            <a:spAutoFit/>
          </a:bodyPr>
          <a:lstStyle/>
          <a:p>
            <a:pPr marL="0" marR="0" lvl="0" indent="0" algn="ctr" rtl="0">
              <a:lnSpc>
                <a:spcPct val="120020"/>
              </a:lnSpc>
              <a:spcBef>
                <a:spcPts val="0"/>
              </a:spcBef>
              <a:spcAft>
                <a:spcPts val="0"/>
              </a:spcAft>
              <a:buNone/>
            </a:pPr>
            <a:r>
              <a:rPr lang="en-US" sz="4765" b="1" i="0" u="none" strike="noStrike" cap="none">
                <a:solidFill>
                  <a:srgbClr val="0E3D67"/>
                </a:solidFill>
                <a:latin typeface="Poppins"/>
                <a:ea typeface="Poppins"/>
                <a:cs typeface="Poppins"/>
                <a:sym typeface="Poppins"/>
              </a:rPr>
              <a:t>Manfaat</a:t>
            </a:r>
            <a:endParaRPr/>
          </a:p>
        </p:txBody>
      </p:sp>
      <p:sp>
        <p:nvSpPr>
          <p:cNvPr id="239" name="Google Shape;239;p6"/>
          <p:cNvSpPr txBox="1"/>
          <p:nvPr/>
        </p:nvSpPr>
        <p:spPr>
          <a:xfrm>
            <a:off x="1816374" y="2643334"/>
            <a:ext cx="6265426" cy="4953279"/>
          </a:xfrm>
          <a:prstGeom prst="rect">
            <a:avLst/>
          </a:prstGeom>
          <a:noFill/>
          <a:ln>
            <a:noFill/>
          </a:ln>
        </p:spPr>
        <p:txBody>
          <a:bodyPr spcFirstLastPara="1" wrap="square" lIns="0" tIns="0" rIns="0" bIns="0" anchor="t" anchorCtr="0">
            <a:spAutoFit/>
          </a:bodyPr>
          <a:lstStyle/>
          <a:p>
            <a:pPr marL="0" marR="0" lvl="0" indent="0" algn="just" rtl="0">
              <a:lnSpc>
                <a:spcPct val="140017"/>
              </a:lnSpc>
              <a:spcBef>
                <a:spcPts val="0"/>
              </a:spcBef>
              <a:spcAft>
                <a:spcPts val="0"/>
              </a:spcAft>
              <a:buNone/>
            </a:pPr>
            <a:r>
              <a:rPr lang="en-US" sz="2299" b="0" i="0" u="none" strike="noStrike" cap="none" dirty="0" err="1">
                <a:solidFill>
                  <a:srgbClr val="0E3D67"/>
                </a:solidFill>
                <a:latin typeface="Arial"/>
                <a:ea typeface="Arial"/>
                <a:cs typeface="Arial"/>
                <a:sym typeface="Arial"/>
              </a:rPr>
              <a:t>Tujuan</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utama</a:t>
            </a:r>
            <a:r>
              <a:rPr lang="en-US" sz="2299" b="0" i="0" u="none" strike="noStrike" cap="none" dirty="0">
                <a:solidFill>
                  <a:srgbClr val="0E3D67"/>
                </a:solidFill>
                <a:latin typeface="Arial"/>
                <a:ea typeface="Arial"/>
                <a:cs typeface="Arial"/>
                <a:sym typeface="Arial"/>
              </a:rPr>
              <a:t> project ini </a:t>
            </a:r>
            <a:r>
              <a:rPr lang="en-US" sz="2299" b="0" i="0" u="none" strike="noStrike" cap="none" dirty="0" err="1">
                <a:solidFill>
                  <a:srgbClr val="0E3D67"/>
                </a:solidFill>
                <a:latin typeface="Arial"/>
                <a:ea typeface="Arial"/>
                <a:cs typeface="Arial"/>
                <a:sym typeface="Arial"/>
              </a:rPr>
              <a:t>adalah</a:t>
            </a:r>
            <a:r>
              <a:rPr lang="en-US" sz="2299" b="0" i="0" u="none" strike="noStrike" cap="none" dirty="0">
                <a:solidFill>
                  <a:srgbClr val="0E3D67"/>
                </a:solidFill>
                <a:latin typeface="Arial"/>
                <a:ea typeface="Arial"/>
                <a:cs typeface="Arial"/>
                <a:sym typeface="Arial"/>
              </a:rPr>
              <a:t> untuk </a:t>
            </a:r>
            <a:r>
              <a:rPr lang="en-US" sz="2299" b="0" i="0" u="none" strike="noStrike" cap="none" dirty="0" err="1">
                <a:solidFill>
                  <a:srgbClr val="0E3D67"/>
                </a:solidFill>
                <a:latin typeface="Arial"/>
                <a:ea typeface="Arial"/>
                <a:cs typeface="Arial"/>
                <a:sym typeface="Arial"/>
              </a:rPr>
              <a:t>mengetahui</a:t>
            </a:r>
            <a:r>
              <a:rPr lang="en-US" sz="2299" b="0" i="0" u="none" strike="noStrike" cap="none" dirty="0">
                <a:solidFill>
                  <a:srgbClr val="0E3D67"/>
                </a:solidFill>
                <a:latin typeface="Arial"/>
                <a:ea typeface="Arial"/>
                <a:cs typeface="Arial"/>
                <a:sym typeface="Arial"/>
              </a:rPr>
              <a:t> </a:t>
            </a:r>
            <a:r>
              <a:rPr lang="en-US" sz="2299" dirty="0" err="1">
                <a:solidFill>
                  <a:srgbClr val="0E3D67"/>
                </a:solidFill>
              </a:rPr>
              <a:t>prediksi</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penyakit</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jantung</a:t>
            </a:r>
            <a:r>
              <a:rPr lang="en-US" sz="2299" b="0" i="0" u="none" strike="noStrike" cap="none" dirty="0">
                <a:solidFill>
                  <a:srgbClr val="0E3D67"/>
                </a:solidFill>
                <a:latin typeface="Arial"/>
                <a:ea typeface="Arial"/>
                <a:cs typeface="Arial"/>
                <a:sym typeface="Arial"/>
              </a:rPr>
              <a:t> dengan beberapa </a:t>
            </a:r>
            <a:r>
              <a:rPr lang="en-US" sz="2299" b="0" i="0" u="none" strike="noStrike" cap="none" dirty="0" err="1">
                <a:solidFill>
                  <a:srgbClr val="0E3D67"/>
                </a:solidFill>
                <a:latin typeface="Arial"/>
                <a:ea typeface="Arial"/>
                <a:cs typeface="Arial"/>
                <a:sym typeface="Arial"/>
              </a:rPr>
              <a:t>faktor</a:t>
            </a:r>
            <a:r>
              <a:rPr lang="en-US" sz="2299" b="0" i="0" u="none" strike="noStrike" cap="none" dirty="0">
                <a:solidFill>
                  <a:srgbClr val="0E3D67"/>
                </a:solidFill>
                <a:latin typeface="Arial"/>
                <a:ea typeface="Arial"/>
                <a:cs typeface="Arial"/>
                <a:sym typeface="Arial"/>
              </a:rPr>
              <a:t>, dan juga bagaimana </a:t>
            </a:r>
            <a:r>
              <a:rPr lang="en-US" sz="2299" b="0" i="0" u="none" strike="noStrike" cap="none" dirty="0" err="1">
                <a:solidFill>
                  <a:srgbClr val="0E3D67"/>
                </a:solidFill>
                <a:latin typeface="Arial"/>
                <a:ea typeface="Arial"/>
                <a:cs typeface="Arial"/>
                <a:sym typeface="Arial"/>
              </a:rPr>
              <a:t>penyebaran</a:t>
            </a:r>
            <a:r>
              <a:rPr lang="en-US" sz="2299" b="0" i="0" u="none" strike="noStrike" cap="none" dirty="0">
                <a:solidFill>
                  <a:srgbClr val="0E3D67"/>
                </a:solidFill>
                <a:latin typeface="Arial"/>
                <a:ea typeface="Arial"/>
                <a:cs typeface="Arial"/>
                <a:sym typeface="Arial"/>
              </a:rPr>
              <a:t> di setiap </a:t>
            </a:r>
            <a:r>
              <a:rPr lang="en-US" sz="2299" dirty="0">
                <a:solidFill>
                  <a:srgbClr val="0E3D67"/>
                </a:solidFill>
              </a:rPr>
              <a:t>negara</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terhadap</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penyakit</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jantung</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melalui</a:t>
            </a:r>
            <a:r>
              <a:rPr lang="en-US" sz="2299" b="0" i="0" u="none" strike="noStrike" cap="none" dirty="0">
                <a:solidFill>
                  <a:srgbClr val="0E3D67"/>
                </a:solidFill>
                <a:latin typeface="Arial"/>
                <a:ea typeface="Arial"/>
                <a:cs typeface="Arial"/>
                <a:sym typeface="Arial"/>
              </a:rPr>
              <a:t> data set yang </a:t>
            </a:r>
            <a:r>
              <a:rPr lang="en-US" sz="2299" b="0" i="0" u="none" strike="noStrike" cap="none" dirty="0" err="1">
                <a:solidFill>
                  <a:srgbClr val="0E3D67"/>
                </a:solidFill>
                <a:latin typeface="Arial"/>
                <a:ea typeface="Arial"/>
                <a:cs typeface="Arial"/>
                <a:sym typeface="Arial"/>
              </a:rPr>
              <a:t>telah</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digunakan</a:t>
            </a:r>
            <a:endParaRPr dirty="0"/>
          </a:p>
          <a:p>
            <a:pPr marL="0" marR="0" lvl="0" indent="0" algn="just" rtl="0">
              <a:lnSpc>
                <a:spcPct val="140017"/>
              </a:lnSpc>
              <a:spcBef>
                <a:spcPts val="0"/>
              </a:spcBef>
              <a:spcAft>
                <a:spcPts val="0"/>
              </a:spcAft>
              <a:buNone/>
            </a:pPr>
            <a:endParaRPr sz="2299" b="0" i="0" u="none" strike="noStrike" cap="none" dirty="0">
              <a:solidFill>
                <a:srgbClr val="0E3D67"/>
              </a:solidFill>
              <a:latin typeface="Arial"/>
              <a:ea typeface="Arial"/>
              <a:cs typeface="Arial"/>
              <a:sym typeface="Arial"/>
            </a:endParaRPr>
          </a:p>
          <a:p>
            <a:pPr marL="0" marR="0" lvl="0" indent="0" algn="just" rtl="0">
              <a:lnSpc>
                <a:spcPct val="140017"/>
              </a:lnSpc>
              <a:spcBef>
                <a:spcPts val="0"/>
              </a:spcBef>
              <a:spcAft>
                <a:spcPts val="0"/>
              </a:spcAft>
              <a:buNone/>
            </a:pPr>
            <a:r>
              <a:rPr lang="en-US" sz="2299" b="0" i="0" u="none" strike="noStrike" cap="none" dirty="0">
                <a:solidFill>
                  <a:srgbClr val="0E3D67"/>
                </a:solidFill>
                <a:latin typeface="Arial"/>
                <a:ea typeface="Arial"/>
                <a:cs typeface="Arial"/>
                <a:sym typeface="Arial"/>
              </a:rPr>
              <a:t>Dengan </a:t>
            </a:r>
            <a:r>
              <a:rPr lang="en-US" sz="2299" b="0" i="0" u="none" strike="noStrike" cap="none" dirty="0" err="1">
                <a:solidFill>
                  <a:srgbClr val="0E3D67"/>
                </a:solidFill>
                <a:latin typeface="Arial"/>
                <a:ea typeface="Arial"/>
                <a:cs typeface="Arial"/>
                <a:sym typeface="Arial"/>
              </a:rPr>
              <a:t>melalui</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banyak</a:t>
            </a:r>
            <a:r>
              <a:rPr lang="en-US" sz="2299" b="0" i="0" u="none" strike="noStrike" cap="none" dirty="0">
                <a:solidFill>
                  <a:srgbClr val="0E3D67"/>
                </a:solidFill>
                <a:latin typeface="Arial"/>
                <a:ea typeface="Arial"/>
                <a:cs typeface="Arial"/>
                <a:sym typeface="Arial"/>
              </a:rPr>
              <a:t> proses </a:t>
            </a:r>
            <a:r>
              <a:rPr lang="en-US" sz="2299" b="0" i="0" u="none" strike="noStrike" cap="none" dirty="0" err="1">
                <a:solidFill>
                  <a:srgbClr val="0E3D67"/>
                </a:solidFill>
                <a:latin typeface="Arial"/>
                <a:ea typeface="Arial"/>
                <a:cs typeface="Arial"/>
                <a:sym typeface="Arial"/>
              </a:rPr>
              <a:t>diharapkan</a:t>
            </a:r>
            <a:r>
              <a:rPr lang="en-US" sz="2299" b="0" i="0" u="none" strike="noStrike" cap="none" dirty="0">
                <a:solidFill>
                  <a:srgbClr val="0E3D67"/>
                </a:solidFill>
                <a:latin typeface="Arial"/>
                <a:ea typeface="Arial"/>
                <a:cs typeface="Arial"/>
                <a:sym typeface="Arial"/>
              </a:rPr>
              <a:t> output yang muncul </a:t>
            </a:r>
            <a:r>
              <a:rPr lang="en-US" sz="2299" b="0" i="0" u="none" strike="noStrike" cap="none" dirty="0" err="1">
                <a:solidFill>
                  <a:srgbClr val="0E3D67"/>
                </a:solidFill>
                <a:latin typeface="Arial"/>
                <a:ea typeface="Arial"/>
                <a:cs typeface="Arial"/>
                <a:sym typeface="Arial"/>
              </a:rPr>
              <a:t>akan</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menjadi</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penjelasan</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dari</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berbagai</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pertanyaan</a:t>
            </a:r>
            <a:r>
              <a:rPr lang="en-US" sz="2299" b="0" i="0" u="none" strike="noStrike" cap="none" dirty="0">
                <a:solidFill>
                  <a:srgbClr val="0E3D67"/>
                </a:solidFill>
                <a:latin typeface="Arial"/>
                <a:ea typeface="Arial"/>
                <a:cs typeface="Arial"/>
                <a:sym typeface="Arial"/>
              </a:rPr>
              <a:t> dan </a:t>
            </a:r>
            <a:r>
              <a:rPr lang="en-US" sz="2299" b="0" i="0" u="none" strike="noStrike" cap="none" dirty="0" err="1">
                <a:solidFill>
                  <a:srgbClr val="0E3D67"/>
                </a:solidFill>
                <a:latin typeface="Arial"/>
                <a:ea typeface="Arial"/>
                <a:cs typeface="Arial"/>
                <a:sym typeface="Arial"/>
              </a:rPr>
              <a:t>permasalahan</a:t>
            </a:r>
            <a:r>
              <a:rPr lang="en-US" sz="2299" b="0" i="0" u="none" strike="noStrike" cap="none" dirty="0">
                <a:solidFill>
                  <a:srgbClr val="0E3D67"/>
                </a:solidFill>
                <a:latin typeface="Arial"/>
                <a:ea typeface="Arial"/>
                <a:cs typeface="Arial"/>
                <a:sym typeface="Arial"/>
              </a:rPr>
              <a:t> pada project</a:t>
            </a:r>
            <a:endParaRPr dirty="0"/>
          </a:p>
        </p:txBody>
      </p:sp>
      <p:sp>
        <p:nvSpPr>
          <p:cNvPr id="240" name="Google Shape;240;p6"/>
          <p:cNvSpPr txBox="1"/>
          <p:nvPr/>
        </p:nvSpPr>
        <p:spPr>
          <a:xfrm>
            <a:off x="10151574" y="2643212"/>
            <a:ext cx="6265426" cy="4457952"/>
          </a:xfrm>
          <a:prstGeom prst="rect">
            <a:avLst/>
          </a:prstGeom>
          <a:noFill/>
          <a:ln>
            <a:noFill/>
          </a:ln>
        </p:spPr>
        <p:txBody>
          <a:bodyPr spcFirstLastPara="1" wrap="square" lIns="0" tIns="0" rIns="0" bIns="0" anchor="t" anchorCtr="0">
            <a:spAutoFit/>
          </a:bodyPr>
          <a:lstStyle/>
          <a:p>
            <a:pPr marL="0" marR="0" lvl="0" indent="0" algn="just" rtl="0">
              <a:lnSpc>
                <a:spcPct val="140017"/>
              </a:lnSpc>
              <a:spcBef>
                <a:spcPts val="0"/>
              </a:spcBef>
              <a:spcAft>
                <a:spcPts val="0"/>
              </a:spcAft>
              <a:buNone/>
            </a:pPr>
            <a:r>
              <a:rPr lang="en-US" sz="2299" b="0" i="0" u="none" strike="noStrike" cap="none" dirty="0">
                <a:solidFill>
                  <a:srgbClr val="0E3D67"/>
                </a:solidFill>
                <a:latin typeface="Arial"/>
                <a:ea typeface="Arial"/>
                <a:cs typeface="Arial"/>
                <a:sym typeface="Arial"/>
              </a:rPr>
              <a:t>Project </a:t>
            </a:r>
            <a:r>
              <a:rPr lang="en-US" sz="2299" b="0" i="0" u="none" strike="noStrike" cap="none" dirty="0" err="1">
                <a:solidFill>
                  <a:srgbClr val="0E3D67"/>
                </a:solidFill>
                <a:latin typeface="Arial"/>
                <a:ea typeface="Arial"/>
                <a:cs typeface="Arial"/>
                <a:sym typeface="Arial"/>
              </a:rPr>
              <a:t>analisis</a:t>
            </a:r>
            <a:r>
              <a:rPr lang="en-US" sz="2299" b="0" i="0" u="none" strike="noStrike" cap="none" dirty="0">
                <a:solidFill>
                  <a:srgbClr val="0E3D67"/>
                </a:solidFill>
                <a:latin typeface="Arial"/>
                <a:ea typeface="Arial"/>
                <a:cs typeface="Arial"/>
                <a:sym typeface="Arial"/>
              </a:rPr>
              <a:t> dan </a:t>
            </a:r>
            <a:r>
              <a:rPr lang="en-US" sz="2299" b="0" i="0" u="none" strike="noStrike" cap="none" dirty="0" err="1">
                <a:solidFill>
                  <a:srgbClr val="0E3D67"/>
                </a:solidFill>
                <a:latin typeface="Arial"/>
                <a:ea typeface="Arial"/>
                <a:cs typeface="Arial"/>
                <a:sym typeface="Arial"/>
              </a:rPr>
              <a:t>eksekusi</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melalui</a:t>
            </a:r>
            <a:r>
              <a:rPr lang="en-US" sz="2299" dirty="0">
                <a:solidFill>
                  <a:srgbClr val="0E3D67"/>
                </a:solidFill>
              </a:rPr>
              <a:t> project</a:t>
            </a:r>
            <a:r>
              <a:rPr lang="en-US" sz="2299" b="0" i="0" u="none" strike="noStrike" cap="none" dirty="0">
                <a:solidFill>
                  <a:srgbClr val="0E3D67"/>
                </a:solidFill>
                <a:latin typeface="Arial"/>
                <a:ea typeface="Arial"/>
                <a:cs typeface="Arial"/>
                <a:sym typeface="Arial"/>
              </a:rPr>
              <a:t> ini dapat </a:t>
            </a:r>
            <a:r>
              <a:rPr lang="en-US" sz="2299" b="0" i="0" u="none" strike="noStrike" cap="none" dirty="0" err="1">
                <a:solidFill>
                  <a:srgbClr val="0E3D67"/>
                </a:solidFill>
                <a:latin typeface="Arial"/>
                <a:ea typeface="Arial"/>
                <a:cs typeface="Arial"/>
                <a:sym typeface="Arial"/>
              </a:rPr>
              <a:t>menjadi</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sebuah</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penelitian</a:t>
            </a:r>
            <a:r>
              <a:rPr lang="en-US" sz="2299" b="0" i="0" u="none" strike="noStrike" cap="none" dirty="0">
                <a:solidFill>
                  <a:srgbClr val="0E3D67"/>
                </a:solidFill>
                <a:latin typeface="Arial"/>
                <a:ea typeface="Arial"/>
                <a:cs typeface="Arial"/>
                <a:sym typeface="Arial"/>
              </a:rPr>
              <a:t> dengan </a:t>
            </a:r>
            <a:r>
              <a:rPr lang="en-US" sz="2299" b="0" i="0" u="none" strike="noStrike" cap="none" dirty="0" err="1">
                <a:solidFill>
                  <a:srgbClr val="0E3D67"/>
                </a:solidFill>
                <a:latin typeface="Arial"/>
                <a:ea typeface="Arial"/>
                <a:cs typeface="Arial"/>
                <a:sym typeface="Arial"/>
              </a:rPr>
              <a:t>perspektif</a:t>
            </a:r>
            <a:r>
              <a:rPr lang="en-US" sz="2299" b="0" i="0" u="none" strike="noStrike" cap="none" dirty="0">
                <a:solidFill>
                  <a:srgbClr val="0E3D67"/>
                </a:solidFill>
                <a:latin typeface="Arial"/>
                <a:ea typeface="Arial"/>
                <a:cs typeface="Arial"/>
                <a:sym typeface="Arial"/>
              </a:rPr>
              <a:t> data engineering untuk </a:t>
            </a:r>
            <a:r>
              <a:rPr lang="en-US" sz="2299" b="0" i="0" u="none" strike="noStrike" cap="none" dirty="0" err="1">
                <a:solidFill>
                  <a:srgbClr val="0E3D67"/>
                </a:solidFill>
                <a:latin typeface="Arial"/>
                <a:ea typeface="Arial"/>
                <a:cs typeface="Arial"/>
                <a:sym typeface="Arial"/>
              </a:rPr>
              <a:t>melihat</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seberapa</a:t>
            </a:r>
            <a:r>
              <a:rPr lang="en-US" sz="2299" b="0" i="0" u="none" strike="noStrike" cap="none" dirty="0">
                <a:solidFill>
                  <a:srgbClr val="0E3D67"/>
                </a:solidFill>
                <a:latin typeface="Arial"/>
                <a:ea typeface="Arial"/>
                <a:cs typeface="Arial"/>
                <a:sym typeface="Arial"/>
              </a:rPr>
              <a:t> jauh </a:t>
            </a:r>
            <a:r>
              <a:rPr lang="en-US" sz="2299" b="0" i="0" u="none" strike="noStrike" cap="none" dirty="0" err="1">
                <a:solidFill>
                  <a:srgbClr val="0E3D67"/>
                </a:solidFill>
                <a:latin typeface="Arial"/>
                <a:ea typeface="Arial"/>
                <a:cs typeface="Arial"/>
                <a:sym typeface="Arial"/>
              </a:rPr>
              <a:t>penyakit</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jantung</a:t>
            </a:r>
            <a:r>
              <a:rPr lang="en-US" sz="2299" dirty="0">
                <a:solidFill>
                  <a:srgbClr val="0E3D67"/>
                </a:solidFill>
              </a:rPr>
              <a:t> yang </a:t>
            </a:r>
            <a:r>
              <a:rPr lang="en-US" sz="2299" dirty="0" err="1">
                <a:solidFill>
                  <a:srgbClr val="0E3D67"/>
                </a:solidFill>
              </a:rPr>
              <a:t>ada</a:t>
            </a:r>
            <a:r>
              <a:rPr lang="en-US" sz="2299" b="0" i="0" u="none" strike="noStrike" cap="none" dirty="0">
                <a:solidFill>
                  <a:srgbClr val="0E3D67"/>
                </a:solidFill>
                <a:latin typeface="Arial"/>
                <a:ea typeface="Arial"/>
                <a:cs typeface="Arial"/>
                <a:sym typeface="Arial"/>
              </a:rPr>
              <a:t> di </a:t>
            </a:r>
            <a:r>
              <a:rPr lang="en-US" sz="2299" dirty="0">
                <a:solidFill>
                  <a:srgbClr val="0E3D67"/>
                </a:solidFill>
              </a:rPr>
              <a:t>Dunia.</a:t>
            </a:r>
            <a:endParaRPr dirty="0"/>
          </a:p>
          <a:p>
            <a:pPr marL="0" marR="0" lvl="0" indent="0" algn="just" rtl="0">
              <a:lnSpc>
                <a:spcPct val="140017"/>
              </a:lnSpc>
              <a:spcBef>
                <a:spcPts val="0"/>
              </a:spcBef>
              <a:spcAft>
                <a:spcPts val="0"/>
              </a:spcAft>
              <a:buNone/>
            </a:pPr>
            <a:endParaRPr sz="2299" b="0" i="0" u="none" strike="noStrike" cap="none" dirty="0">
              <a:solidFill>
                <a:srgbClr val="0E3D67"/>
              </a:solidFill>
              <a:latin typeface="Arial"/>
              <a:ea typeface="Arial"/>
              <a:cs typeface="Arial"/>
              <a:sym typeface="Arial"/>
            </a:endParaRPr>
          </a:p>
          <a:p>
            <a:pPr marL="0" marR="0" lvl="0" indent="0" algn="just" rtl="0">
              <a:lnSpc>
                <a:spcPct val="140017"/>
              </a:lnSpc>
              <a:spcBef>
                <a:spcPts val="0"/>
              </a:spcBef>
              <a:spcAft>
                <a:spcPts val="0"/>
              </a:spcAft>
              <a:buNone/>
            </a:pPr>
            <a:r>
              <a:rPr lang="en-US" sz="2299" b="0" i="0" u="none" strike="noStrike" cap="none" dirty="0">
                <a:solidFill>
                  <a:srgbClr val="0E3D67"/>
                </a:solidFill>
                <a:latin typeface="Arial"/>
                <a:ea typeface="Arial"/>
                <a:cs typeface="Arial"/>
                <a:sym typeface="Arial"/>
              </a:rPr>
              <a:t>Dengan begitu juga, ini </a:t>
            </a:r>
            <a:r>
              <a:rPr lang="en-US" sz="2299" b="0" i="0" u="none" strike="noStrike" cap="none" dirty="0" err="1">
                <a:solidFill>
                  <a:srgbClr val="0E3D67"/>
                </a:solidFill>
                <a:latin typeface="Arial"/>
                <a:ea typeface="Arial"/>
                <a:cs typeface="Arial"/>
                <a:sym typeface="Arial"/>
              </a:rPr>
              <a:t>akan</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membantu</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penelitian</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penelitian</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kedepannya</a:t>
            </a:r>
            <a:r>
              <a:rPr lang="en-US" sz="2299" b="0" i="0" u="none" strike="noStrike" cap="none" dirty="0">
                <a:solidFill>
                  <a:srgbClr val="0E3D67"/>
                </a:solidFill>
                <a:latin typeface="Arial"/>
                <a:ea typeface="Arial"/>
                <a:cs typeface="Arial"/>
                <a:sym typeface="Arial"/>
              </a:rPr>
              <a:t> untuk </a:t>
            </a:r>
            <a:r>
              <a:rPr lang="en-US" sz="2299" b="0" i="0" u="none" strike="noStrike" cap="none" dirty="0" err="1">
                <a:solidFill>
                  <a:srgbClr val="0E3D67"/>
                </a:solidFill>
                <a:latin typeface="Arial"/>
                <a:ea typeface="Arial"/>
                <a:cs typeface="Arial"/>
                <a:sym typeface="Arial"/>
              </a:rPr>
              <a:t>digunakan</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sebagai</a:t>
            </a:r>
            <a:r>
              <a:rPr lang="en-US" sz="2299" b="0" i="0" u="none" strike="noStrike" cap="none" dirty="0">
                <a:solidFill>
                  <a:srgbClr val="0E3D67"/>
                </a:solidFill>
                <a:latin typeface="Arial"/>
                <a:ea typeface="Arial"/>
                <a:cs typeface="Arial"/>
                <a:sym typeface="Arial"/>
              </a:rPr>
              <a:t> </a:t>
            </a:r>
            <a:r>
              <a:rPr lang="en-US" sz="2299" b="0" i="0" u="none" strike="noStrike" cap="none" dirty="0" err="1">
                <a:solidFill>
                  <a:srgbClr val="0E3D67"/>
                </a:solidFill>
                <a:latin typeface="Arial"/>
                <a:ea typeface="Arial"/>
                <a:cs typeface="Arial"/>
                <a:sym typeface="Arial"/>
              </a:rPr>
              <a:t>sumber</a:t>
            </a:r>
            <a:r>
              <a:rPr lang="en-US" sz="2299" b="0" i="0" u="none" strike="noStrike" cap="none" dirty="0">
                <a:solidFill>
                  <a:srgbClr val="0E3D67"/>
                </a:solidFill>
                <a:latin typeface="Arial"/>
                <a:ea typeface="Arial"/>
                <a:cs typeface="Arial"/>
                <a:sym typeface="Arial"/>
              </a:rPr>
              <a: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7"/>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246" name="Google Shape;246;p7"/>
          <p:cNvSpPr/>
          <p:nvPr/>
        </p:nvSpPr>
        <p:spPr>
          <a:xfrm rot="7200000">
            <a:off x="-1108401" y="2290749"/>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247" name="Google Shape;247;p7"/>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248" name="Google Shape;248;p7"/>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249" name="Google Shape;249;p7"/>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grpSp>
        <p:nvGrpSpPr>
          <p:cNvPr id="250" name="Google Shape;250;p7"/>
          <p:cNvGrpSpPr/>
          <p:nvPr/>
        </p:nvGrpSpPr>
        <p:grpSpPr>
          <a:xfrm>
            <a:off x="-3393883" y="3184088"/>
            <a:ext cx="6787775" cy="6787775"/>
            <a:chOff x="18919" y="18919"/>
            <a:chExt cx="774963" cy="774963"/>
          </a:xfrm>
        </p:grpSpPr>
        <p:sp>
          <p:nvSpPr>
            <p:cNvPr id="251" name="Google Shape;251;p7"/>
            <p:cNvSpPr/>
            <p:nvPr/>
          </p:nvSpPr>
          <p:spPr>
            <a:xfrm>
              <a:off x="18919" y="18919"/>
              <a:ext cx="774963" cy="774963"/>
            </a:xfrm>
            <a:custGeom>
              <a:avLst/>
              <a:gdLst/>
              <a:ahLst/>
              <a:cxnLst/>
              <a:rect l="l" t="t" r="r" b="b"/>
              <a:pathLst>
                <a:path w="774963" h="774963" extrusionOk="0">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0E3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3" name="Google Shape;253;p7"/>
          <p:cNvGrpSpPr/>
          <p:nvPr/>
        </p:nvGrpSpPr>
        <p:grpSpPr>
          <a:xfrm>
            <a:off x="-1290787" y="2236205"/>
            <a:ext cx="2581571" cy="2581571"/>
            <a:chOff x="15531" y="15531"/>
            <a:chExt cx="781737" cy="781737"/>
          </a:xfrm>
        </p:grpSpPr>
        <p:sp>
          <p:nvSpPr>
            <p:cNvPr id="254" name="Google Shape;254;p7"/>
            <p:cNvSpPr/>
            <p:nvPr/>
          </p:nvSpPr>
          <p:spPr>
            <a:xfrm>
              <a:off x="15531" y="15531"/>
              <a:ext cx="781737" cy="781737"/>
            </a:xfrm>
            <a:custGeom>
              <a:avLst/>
              <a:gdLst/>
              <a:ahLst/>
              <a:cxnLst/>
              <a:rect l="l" t="t" r="r" b="b"/>
              <a:pathLst>
                <a:path w="781737" h="781737" extrusionOk="0">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0175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6" name="Google Shape;256;p7"/>
          <p:cNvGrpSpPr/>
          <p:nvPr/>
        </p:nvGrpSpPr>
        <p:grpSpPr>
          <a:xfrm>
            <a:off x="1874885" y="7798257"/>
            <a:ext cx="1388011" cy="1388011"/>
            <a:chOff x="21728" y="21728"/>
            <a:chExt cx="769344" cy="769344"/>
          </a:xfrm>
        </p:grpSpPr>
        <p:sp>
          <p:nvSpPr>
            <p:cNvPr id="257" name="Google Shape;257;p7"/>
            <p:cNvSpPr/>
            <p:nvPr/>
          </p:nvSpPr>
          <p:spPr>
            <a:xfrm>
              <a:off x="21728" y="21728"/>
              <a:ext cx="769344" cy="769344"/>
            </a:xfrm>
            <a:custGeom>
              <a:avLst/>
              <a:gdLst/>
              <a:ahLst/>
              <a:cxnLst/>
              <a:rect l="l" t="t" r="r" b="b"/>
              <a:pathLst>
                <a:path w="769344" h="769344" extrusionOk="0">
                  <a:moveTo>
                    <a:pt x="433203" y="26803"/>
                  </a:moveTo>
                  <a:lnTo>
                    <a:pt x="742541" y="336141"/>
                  </a:lnTo>
                  <a:cubicBezTo>
                    <a:pt x="769344" y="362944"/>
                    <a:pt x="769344" y="406400"/>
                    <a:pt x="742541" y="433203"/>
                  </a:cubicBezTo>
                  <a:lnTo>
                    <a:pt x="433203" y="742541"/>
                  </a:lnTo>
                  <a:cubicBezTo>
                    <a:pt x="406400" y="769344"/>
                    <a:pt x="362944" y="769344"/>
                    <a:pt x="336141" y="742541"/>
                  </a:cubicBezTo>
                  <a:lnTo>
                    <a:pt x="26803" y="433203"/>
                  </a:lnTo>
                  <a:cubicBezTo>
                    <a:pt x="0" y="406400"/>
                    <a:pt x="0" y="362944"/>
                    <a:pt x="26803" y="336141"/>
                  </a:cubicBezTo>
                  <a:lnTo>
                    <a:pt x="336141" y="26803"/>
                  </a:lnTo>
                  <a:cubicBezTo>
                    <a:pt x="362944" y="0"/>
                    <a:pt x="406400" y="0"/>
                    <a:pt x="433203" y="26803"/>
                  </a:cubicBezTo>
                  <a:close/>
                </a:path>
              </a:pathLst>
            </a:custGeom>
            <a:solidFill>
              <a:srgbClr val="0E3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9" name="Google Shape;259;p7"/>
          <p:cNvGrpSpPr/>
          <p:nvPr/>
        </p:nvGrpSpPr>
        <p:grpSpPr>
          <a:xfrm>
            <a:off x="5725492" y="1890238"/>
            <a:ext cx="13583489" cy="1397192"/>
            <a:chOff x="0" y="-57150"/>
            <a:chExt cx="3049338" cy="313654"/>
          </a:xfrm>
        </p:grpSpPr>
        <p:sp>
          <p:nvSpPr>
            <p:cNvPr id="260" name="Google Shape;260;p7"/>
            <p:cNvSpPr/>
            <p:nvPr/>
          </p:nvSpPr>
          <p:spPr>
            <a:xfrm>
              <a:off x="0" y="0"/>
              <a:ext cx="3049338" cy="256504"/>
            </a:xfrm>
            <a:custGeom>
              <a:avLst/>
              <a:gdLst/>
              <a:ahLst/>
              <a:cxnLst/>
              <a:rect l="l" t="t" r="r" b="b"/>
              <a:pathLst>
                <a:path w="3049338" h="256504" extrusionOk="0">
                  <a:moveTo>
                    <a:pt x="0" y="0"/>
                  </a:moveTo>
                  <a:lnTo>
                    <a:pt x="3049338" y="0"/>
                  </a:lnTo>
                  <a:lnTo>
                    <a:pt x="3049338" y="256504"/>
                  </a:lnTo>
                  <a:lnTo>
                    <a:pt x="0" y="256504"/>
                  </a:lnTo>
                  <a:close/>
                </a:path>
              </a:pathLst>
            </a:custGeom>
            <a:solidFill>
              <a:srgbClr val="0E3D67"/>
            </a:solidFill>
            <a:ln>
              <a:noFill/>
            </a:ln>
          </p:spPr>
          <p:txBody>
            <a:bodyPr/>
            <a:lstStyle/>
            <a:p>
              <a:endParaRPr lang="id-ID"/>
            </a:p>
          </p:txBody>
        </p:sp>
        <p:sp>
          <p:nvSpPr>
            <p:cNvPr id="261" name="Google Shape;261;p7"/>
            <p:cNvSpPr txBox="1"/>
            <p:nvPr/>
          </p:nvSpPr>
          <p:spPr>
            <a:xfrm>
              <a:off x="0" y="-57150"/>
              <a:ext cx="3049338" cy="31365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2" name="Google Shape;262;p7"/>
          <p:cNvSpPr txBox="1"/>
          <p:nvPr/>
        </p:nvSpPr>
        <p:spPr>
          <a:xfrm>
            <a:off x="8192595" y="726918"/>
            <a:ext cx="3771265" cy="1306093"/>
          </a:xfrm>
          <a:prstGeom prst="rect">
            <a:avLst/>
          </a:prstGeom>
          <a:noFill/>
          <a:ln>
            <a:noFill/>
          </a:ln>
        </p:spPr>
        <p:txBody>
          <a:bodyPr spcFirstLastPara="1" wrap="square" lIns="0" tIns="0" rIns="0" bIns="0" anchor="t" anchorCtr="0">
            <a:spAutoFit/>
          </a:bodyPr>
          <a:lstStyle/>
          <a:p>
            <a:pPr marL="0" marR="0" lvl="0" indent="0" algn="r" rtl="0">
              <a:lnSpc>
                <a:spcPct val="140030"/>
              </a:lnSpc>
              <a:spcBef>
                <a:spcPts val="0"/>
              </a:spcBef>
              <a:spcAft>
                <a:spcPts val="0"/>
              </a:spcAft>
              <a:buNone/>
            </a:pPr>
            <a:r>
              <a:rPr lang="en-US" sz="7237" b="1" i="0" u="none" strike="noStrike" cap="none">
                <a:solidFill>
                  <a:srgbClr val="0E3D67"/>
                </a:solidFill>
                <a:latin typeface="Poppins Black"/>
                <a:ea typeface="Poppins Black"/>
                <a:cs typeface="Poppins Black"/>
                <a:sym typeface="Poppins Black"/>
              </a:rPr>
              <a:t>5W + 1H</a:t>
            </a:r>
            <a:endParaRPr/>
          </a:p>
        </p:txBody>
      </p:sp>
      <p:grpSp>
        <p:nvGrpSpPr>
          <p:cNvPr id="263" name="Google Shape;263;p7"/>
          <p:cNvGrpSpPr/>
          <p:nvPr/>
        </p:nvGrpSpPr>
        <p:grpSpPr>
          <a:xfrm>
            <a:off x="4657940" y="1648571"/>
            <a:ext cx="2135106" cy="2135106"/>
            <a:chOff x="14395" y="14395"/>
            <a:chExt cx="784011" cy="784011"/>
          </a:xfrm>
        </p:grpSpPr>
        <p:sp>
          <p:nvSpPr>
            <p:cNvPr id="264" name="Google Shape;264;p7"/>
            <p:cNvSpPr/>
            <p:nvPr/>
          </p:nvSpPr>
          <p:spPr>
            <a:xfrm>
              <a:off x="14395" y="14395"/>
              <a:ext cx="784011" cy="784011"/>
            </a:xfrm>
            <a:custGeom>
              <a:avLst/>
              <a:gdLst/>
              <a:ahLst/>
              <a:cxnLst/>
              <a:rect l="l" t="t" r="r" b="b"/>
              <a:pathLst>
                <a:path w="784011" h="784011" extrusionOk="0">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3DB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6" name="Google Shape;266;p7"/>
          <p:cNvGrpSpPr/>
          <p:nvPr/>
        </p:nvGrpSpPr>
        <p:grpSpPr>
          <a:xfrm>
            <a:off x="5725492" y="5145168"/>
            <a:ext cx="13583489" cy="1397192"/>
            <a:chOff x="0" y="-57150"/>
            <a:chExt cx="3049338" cy="313654"/>
          </a:xfrm>
        </p:grpSpPr>
        <p:sp>
          <p:nvSpPr>
            <p:cNvPr id="267" name="Google Shape;267;p7"/>
            <p:cNvSpPr/>
            <p:nvPr/>
          </p:nvSpPr>
          <p:spPr>
            <a:xfrm>
              <a:off x="0" y="0"/>
              <a:ext cx="3049338" cy="256504"/>
            </a:xfrm>
            <a:custGeom>
              <a:avLst/>
              <a:gdLst/>
              <a:ahLst/>
              <a:cxnLst/>
              <a:rect l="l" t="t" r="r" b="b"/>
              <a:pathLst>
                <a:path w="3049338" h="256504" extrusionOk="0">
                  <a:moveTo>
                    <a:pt x="0" y="0"/>
                  </a:moveTo>
                  <a:lnTo>
                    <a:pt x="3049338" y="0"/>
                  </a:lnTo>
                  <a:lnTo>
                    <a:pt x="3049338" y="256504"/>
                  </a:lnTo>
                  <a:lnTo>
                    <a:pt x="0" y="256504"/>
                  </a:lnTo>
                  <a:close/>
                </a:path>
              </a:pathLst>
            </a:custGeom>
            <a:solidFill>
              <a:srgbClr val="0E3D67"/>
            </a:solidFill>
            <a:ln>
              <a:noFill/>
            </a:ln>
          </p:spPr>
          <p:txBody>
            <a:bodyPr/>
            <a:lstStyle/>
            <a:p>
              <a:endParaRPr lang="id-ID"/>
            </a:p>
          </p:txBody>
        </p:sp>
        <p:sp>
          <p:nvSpPr>
            <p:cNvPr id="268" name="Google Shape;268;p7"/>
            <p:cNvSpPr txBox="1"/>
            <p:nvPr/>
          </p:nvSpPr>
          <p:spPr>
            <a:xfrm>
              <a:off x="0" y="-57150"/>
              <a:ext cx="3049338" cy="31365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7"/>
          <p:cNvGrpSpPr/>
          <p:nvPr/>
        </p:nvGrpSpPr>
        <p:grpSpPr>
          <a:xfrm>
            <a:off x="4657940" y="4903501"/>
            <a:ext cx="2135106" cy="2135106"/>
            <a:chOff x="14395" y="14395"/>
            <a:chExt cx="784011" cy="784011"/>
          </a:xfrm>
        </p:grpSpPr>
        <p:sp>
          <p:nvSpPr>
            <p:cNvPr id="270" name="Google Shape;270;p7"/>
            <p:cNvSpPr/>
            <p:nvPr/>
          </p:nvSpPr>
          <p:spPr>
            <a:xfrm>
              <a:off x="14395" y="14395"/>
              <a:ext cx="784011" cy="784011"/>
            </a:xfrm>
            <a:custGeom>
              <a:avLst/>
              <a:gdLst/>
              <a:ahLst/>
              <a:cxnLst/>
              <a:rect l="l" t="t" r="r" b="b"/>
              <a:pathLst>
                <a:path w="784011" h="784011" extrusionOk="0">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3DB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2" name="Google Shape;272;p7"/>
          <p:cNvSpPr txBox="1"/>
          <p:nvPr/>
        </p:nvSpPr>
        <p:spPr>
          <a:xfrm>
            <a:off x="7024893" y="2152987"/>
            <a:ext cx="6442673" cy="117525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455" b="0" i="0" u="none" strike="noStrike" cap="none" dirty="0">
                <a:solidFill>
                  <a:srgbClr val="FFFFFF"/>
                </a:solidFill>
                <a:latin typeface="Poppins"/>
                <a:ea typeface="Poppins"/>
                <a:cs typeface="Poppins"/>
                <a:sym typeface="Poppins"/>
              </a:rPr>
              <a:t>What </a:t>
            </a:r>
            <a:endParaRPr dirty="0"/>
          </a:p>
        </p:txBody>
      </p:sp>
      <p:sp>
        <p:nvSpPr>
          <p:cNvPr id="273" name="Google Shape;273;p7"/>
          <p:cNvSpPr txBox="1"/>
          <p:nvPr/>
        </p:nvSpPr>
        <p:spPr>
          <a:xfrm>
            <a:off x="7024893" y="5407917"/>
            <a:ext cx="8032634" cy="1175258"/>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5455" b="0" i="0" u="none" strike="noStrike" cap="none" dirty="0">
                <a:solidFill>
                  <a:srgbClr val="FFFFFF"/>
                </a:solidFill>
                <a:latin typeface="Poppins Medium"/>
                <a:ea typeface="Poppins Medium"/>
                <a:cs typeface="Poppins Medium"/>
                <a:sym typeface="Poppins Medium"/>
              </a:rPr>
              <a:t>Why </a:t>
            </a:r>
            <a:endParaRPr dirty="0"/>
          </a:p>
        </p:txBody>
      </p:sp>
      <p:sp>
        <p:nvSpPr>
          <p:cNvPr id="274" name="Google Shape;274;p7"/>
          <p:cNvSpPr txBox="1"/>
          <p:nvPr/>
        </p:nvSpPr>
        <p:spPr>
          <a:xfrm>
            <a:off x="6542411" y="3678224"/>
            <a:ext cx="11189700" cy="1995600"/>
          </a:xfrm>
          <a:prstGeom prst="rect">
            <a:avLst/>
          </a:prstGeom>
          <a:noFill/>
          <a:ln>
            <a:noFill/>
          </a:ln>
        </p:spPr>
        <p:txBody>
          <a:bodyPr spcFirstLastPara="1" wrap="square" lIns="0" tIns="0" rIns="0" bIns="0" anchor="t" anchorCtr="0">
            <a:spAutoFit/>
          </a:bodyPr>
          <a:lstStyle/>
          <a:p>
            <a:pPr marL="424213" marR="0" lvl="1" indent="-212106" algn="l" rtl="0">
              <a:lnSpc>
                <a:spcPct val="140020"/>
              </a:lnSpc>
              <a:spcBef>
                <a:spcPts val="0"/>
              </a:spcBef>
              <a:spcAft>
                <a:spcPts val="0"/>
              </a:spcAft>
              <a:buClr>
                <a:srgbClr val="000000"/>
              </a:buClr>
              <a:buSzPts val="1964"/>
              <a:buFont typeface="Arial"/>
              <a:buChar char="•"/>
            </a:pPr>
            <a:r>
              <a:rPr lang="en-US" sz="1964" b="0" i="0" u="none" strike="noStrike" cap="none">
                <a:solidFill>
                  <a:srgbClr val="000000"/>
                </a:solidFill>
                <a:latin typeface="Poppins Medium"/>
                <a:ea typeface="Poppins Medium"/>
                <a:cs typeface="Poppins Medium"/>
                <a:sym typeface="Poppins Medium"/>
              </a:rPr>
              <a:t>Judul Proyek: Analisis Prediksi Serangan Jantung dengan Pendekatan </a:t>
            </a:r>
            <a:r>
              <a:rPr lang="en-US" sz="1964">
                <a:latin typeface="Poppins Medium"/>
                <a:ea typeface="Poppins Medium"/>
                <a:cs typeface="Poppins Medium"/>
                <a:sym typeface="Poppins Medium"/>
              </a:rPr>
              <a:t>Data Engineering</a:t>
            </a:r>
            <a:r>
              <a:rPr lang="en-US" sz="1964" b="0" i="0" u="none" strike="noStrike" cap="none">
                <a:solidFill>
                  <a:srgbClr val="000000"/>
                </a:solidFill>
                <a:latin typeface="Poppins Medium"/>
                <a:ea typeface="Poppins Medium"/>
                <a:cs typeface="Poppins Medium"/>
                <a:sym typeface="Poppins Medium"/>
              </a:rPr>
              <a:t>.</a:t>
            </a:r>
            <a:endParaRPr/>
          </a:p>
          <a:p>
            <a:pPr marL="424213" marR="0" lvl="1" indent="-212106" algn="l" rtl="0">
              <a:lnSpc>
                <a:spcPct val="140020"/>
              </a:lnSpc>
              <a:spcBef>
                <a:spcPts val="0"/>
              </a:spcBef>
              <a:spcAft>
                <a:spcPts val="0"/>
              </a:spcAft>
              <a:buClr>
                <a:srgbClr val="000000"/>
              </a:buClr>
              <a:buSzPts val="1964"/>
              <a:buFont typeface="Arial"/>
              <a:buChar char="•"/>
            </a:pPr>
            <a:r>
              <a:rPr lang="en-US" sz="1964" b="0" i="0" u="none" strike="noStrike" cap="none">
                <a:solidFill>
                  <a:srgbClr val="000000"/>
                </a:solidFill>
                <a:latin typeface="Poppins Medium"/>
                <a:ea typeface="Poppins Medium"/>
                <a:cs typeface="Poppins Medium"/>
                <a:sym typeface="Poppins Medium"/>
              </a:rPr>
              <a:t>Tujuan Proyek: Membantu masyarakat mencegah terkena serangan jantung melalui analisis prediktif menggunakan teknik Data Engineering.</a:t>
            </a:r>
            <a:endParaRPr/>
          </a:p>
          <a:p>
            <a:pPr marL="0" marR="0" lvl="0" indent="0" algn="l" rtl="0">
              <a:lnSpc>
                <a:spcPct val="140020"/>
              </a:lnSpc>
              <a:spcBef>
                <a:spcPts val="0"/>
              </a:spcBef>
              <a:spcAft>
                <a:spcPts val="0"/>
              </a:spcAft>
              <a:buNone/>
            </a:pPr>
            <a:endParaRPr sz="1964" b="0" i="0" u="none" strike="noStrike" cap="none">
              <a:solidFill>
                <a:srgbClr val="000000"/>
              </a:solidFill>
              <a:latin typeface="Poppins Medium"/>
              <a:ea typeface="Poppins Medium"/>
              <a:cs typeface="Poppins Medium"/>
              <a:sym typeface="Poppins Medium"/>
            </a:endParaRPr>
          </a:p>
        </p:txBody>
      </p:sp>
      <p:sp>
        <p:nvSpPr>
          <p:cNvPr id="275" name="Google Shape;275;p7"/>
          <p:cNvSpPr txBox="1"/>
          <p:nvPr/>
        </p:nvSpPr>
        <p:spPr>
          <a:xfrm>
            <a:off x="6395661" y="6837635"/>
            <a:ext cx="11136397" cy="2750090"/>
          </a:xfrm>
          <a:prstGeom prst="rect">
            <a:avLst/>
          </a:prstGeom>
          <a:noFill/>
          <a:ln>
            <a:noFill/>
          </a:ln>
        </p:spPr>
        <p:txBody>
          <a:bodyPr spcFirstLastPara="1" wrap="square" lIns="0" tIns="0" rIns="0" bIns="0" anchor="t" anchorCtr="0">
            <a:spAutoFit/>
          </a:bodyPr>
          <a:lstStyle/>
          <a:p>
            <a:pPr marL="424213" marR="0" lvl="1" indent="-212106" algn="l" rtl="0">
              <a:lnSpc>
                <a:spcPct val="140020"/>
              </a:lnSpc>
              <a:spcBef>
                <a:spcPts val="0"/>
              </a:spcBef>
              <a:spcAft>
                <a:spcPts val="0"/>
              </a:spcAft>
              <a:buClr>
                <a:srgbClr val="000000"/>
              </a:buClr>
              <a:buSzPts val="1964"/>
              <a:buFont typeface="Arial"/>
              <a:buChar char="•"/>
            </a:pPr>
            <a:r>
              <a:rPr lang="en-US" sz="1964" b="0" i="0" u="none" strike="noStrike" cap="none">
                <a:solidFill>
                  <a:srgbClr val="000000"/>
                </a:solidFill>
                <a:latin typeface="Poppins Medium"/>
                <a:ea typeface="Poppins Medium"/>
                <a:cs typeface="Poppins Medium"/>
                <a:sym typeface="Poppins Medium"/>
              </a:rPr>
              <a:t>Serangan jantung merupakan salah satu penyakit kardiovaskular yang dapat dicegah melalui identifikasi faktor risiko seperti gaya hidup, tekanan darah, kolestrol, alcohol consumption dan sebagainya. </a:t>
            </a:r>
            <a:endParaRPr/>
          </a:p>
          <a:p>
            <a:pPr marL="424213" marR="0" lvl="1" indent="-212106" algn="l" rtl="0">
              <a:lnSpc>
                <a:spcPct val="140020"/>
              </a:lnSpc>
              <a:spcBef>
                <a:spcPts val="0"/>
              </a:spcBef>
              <a:spcAft>
                <a:spcPts val="0"/>
              </a:spcAft>
              <a:buClr>
                <a:srgbClr val="000000"/>
              </a:buClr>
              <a:buSzPts val="1964"/>
              <a:buFont typeface="Arial"/>
              <a:buChar char="•"/>
            </a:pPr>
            <a:r>
              <a:rPr lang="en-US" sz="1964" b="0" i="0" u="none" strike="noStrike" cap="none">
                <a:solidFill>
                  <a:srgbClr val="000000"/>
                </a:solidFill>
                <a:latin typeface="Poppins Medium"/>
                <a:ea typeface="Poppins Medium"/>
                <a:cs typeface="Poppins Medium"/>
                <a:sym typeface="Poppins Medium"/>
              </a:rPr>
              <a:t>Proyek ini dilakukan untuk membuat data warehouse yang dapat memberikan solusi proaktif dengan menerapkan analisis prediktif untuk mendeteksi potensi serangan jantung, memungkinkan masyarakat untuk mengambil langkah-langkah pencegahan yang lebih efektif.</a:t>
            </a:r>
            <a:endParaRPr/>
          </a:p>
          <a:p>
            <a:pPr marL="0" marR="0" lvl="0" indent="0" algn="l" rtl="0">
              <a:lnSpc>
                <a:spcPct val="140020"/>
              </a:lnSpc>
              <a:spcBef>
                <a:spcPts val="0"/>
              </a:spcBef>
              <a:spcAft>
                <a:spcPts val="0"/>
              </a:spcAft>
              <a:buNone/>
            </a:pPr>
            <a:endParaRPr sz="1964" b="0" i="0" u="none" strike="noStrike" cap="none">
              <a:solidFill>
                <a:srgbClr val="000000"/>
              </a:solidFill>
              <a:latin typeface="Poppins Medium"/>
              <a:ea typeface="Poppins Medium"/>
              <a:cs typeface="Poppins Medium"/>
              <a:sym typeface="Poppins Medium"/>
            </a:endParaRPr>
          </a:p>
        </p:txBody>
      </p:sp>
      <p:sp>
        <p:nvSpPr>
          <p:cNvPr id="276" name="Google Shape;276;p7"/>
          <p:cNvSpPr txBox="1"/>
          <p:nvPr/>
        </p:nvSpPr>
        <p:spPr>
          <a:xfrm>
            <a:off x="5506281" y="1975985"/>
            <a:ext cx="1164039" cy="131144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7239" b="1" i="0" u="none" strike="noStrike" cap="none">
                <a:solidFill>
                  <a:srgbClr val="FDFBFB"/>
                </a:solidFill>
                <a:latin typeface="Poppins Black"/>
                <a:ea typeface="Poppins Black"/>
                <a:cs typeface="Poppins Black"/>
                <a:sym typeface="Poppins Black"/>
              </a:rPr>
              <a:t>1</a:t>
            </a:r>
            <a:endParaRPr/>
          </a:p>
        </p:txBody>
      </p:sp>
      <p:sp>
        <p:nvSpPr>
          <p:cNvPr id="277" name="Google Shape;277;p7"/>
          <p:cNvSpPr txBox="1"/>
          <p:nvPr/>
        </p:nvSpPr>
        <p:spPr>
          <a:xfrm>
            <a:off x="5506281" y="5230916"/>
            <a:ext cx="1164039" cy="131144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7239" b="1" i="0" u="none" strike="noStrike" cap="none">
                <a:solidFill>
                  <a:srgbClr val="FDFBFB"/>
                </a:solidFill>
                <a:latin typeface="Poppins Black"/>
                <a:ea typeface="Poppins Black"/>
                <a:cs typeface="Poppins Black"/>
                <a:sym typeface="Poppins Black"/>
              </a:rPr>
              <a:t>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8"/>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283" name="Google Shape;283;p8"/>
          <p:cNvSpPr/>
          <p:nvPr/>
        </p:nvSpPr>
        <p:spPr>
          <a:xfrm rot="7200000">
            <a:off x="-1108401" y="2290749"/>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284" name="Google Shape;284;p8"/>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285" name="Google Shape;285;p8"/>
          <p:cNvSpPr txBox="1"/>
          <p:nvPr/>
        </p:nvSpPr>
        <p:spPr>
          <a:xfrm>
            <a:off x="14064285" y="9454025"/>
            <a:ext cx="2765087" cy="3702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286" name="Google Shape;286;p8"/>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287" name="Google Shape;287;p8"/>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grpSp>
        <p:nvGrpSpPr>
          <p:cNvPr id="288" name="Google Shape;288;p8"/>
          <p:cNvGrpSpPr/>
          <p:nvPr/>
        </p:nvGrpSpPr>
        <p:grpSpPr>
          <a:xfrm>
            <a:off x="-3393883" y="3184088"/>
            <a:ext cx="6787775" cy="6787775"/>
            <a:chOff x="18919" y="18919"/>
            <a:chExt cx="774963" cy="774963"/>
          </a:xfrm>
        </p:grpSpPr>
        <p:sp>
          <p:nvSpPr>
            <p:cNvPr id="289" name="Google Shape;289;p8"/>
            <p:cNvSpPr/>
            <p:nvPr/>
          </p:nvSpPr>
          <p:spPr>
            <a:xfrm>
              <a:off x="18919" y="18919"/>
              <a:ext cx="774963" cy="774963"/>
            </a:xfrm>
            <a:custGeom>
              <a:avLst/>
              <a:gdLst/>
              <a:ahLst/>
              <a:cxnLst/>
              <a:rect l="l" t="t" r="r" b="b"/>
              <a:pathLst>
                <a:path w="774963" h="774963" extrusionOk="0">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0E3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1" name="Google Shape;291;p8"/>
          <p:cNvGrpSpPr/>
          <p:nvPr/>
        </p:nvGrpSpPr>
        <p:grpSpPr>
          <a:xfrm>
            <a:off x="-1290787" y="2236205"/>
            <a:ext cx="2581571" cy="2581571"/>
            <a:chOff x="15531" y="15531"/>
            <a:chExt cx="781737" cy="781737"/>
          </a:xfrm>
        </p:grpSpPr>
        <p:sp>
          <p:nvSpPr>
            <p:cNvPr id="292" name="Google Shape;292;p8"/>
            <p:cNvSpPr/>
            <p:nvPr/>
          </p:nvSpPr>
          <p:spPr>
            <a:xfrm>
              <a:off x="15531" y="15531"/>
              <a:ext cx="781737" cy="781737"/>
            </a:xfrm>
            <a:custGeom>
              <a:avLst/>
              <a:gdLst/>
              <a:ahLst/>
              <a:cxnLst/>
              <a:rect l="l" t="t" r="r" b="b"/>
              <a:pathLst>
                <a:path w="781737" h="781737" extrusionOk="0">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0175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4" name="Google Shape;294;p8"/>
          <p:cNvGrpSpPr/>
          <p:nvPr/>
        </p:nvGrpSpPr>
        <p:grpSpPr>
          <a:xfrm>
            <a:off x="1874885" y="7798257"/>
            <a:ext cx="1388011" cy="1388011"/>
            <a:chOff x="21728" y="21728"/>
            <a:chExt cx="769344" cy="769344"/>
          </a:xfrm>
        </p:grpSpPr>
        <p:sp>
          <p:nvSpPr>
            <p:cNvPr id="295" name="Google Shape;295;p8"/>
            <p:cNvSpPr/>
            <p:nvPr/>
          </p:nvSpPr>
          <p:spPr>
            <a:xfrm>
              <a:off x="21728" y="21728"/>
              <a:ext cx="769344" cy="769344"/>
            </a:xfrm>
            <a:custGeom>
              <a:avLst/>
              <a:gdLst/>
              <a:ahLst/>
              <a:cxnLst/>
              <a:rect l="l" t="t" r="r" b="b"/>
              <a:pathLst>
                <a:path w="769344" h="769344" extrusionOk="0">
                  <a:moveTo>
                    <a:pt x="433203" y="26803"/>
                  </a:moveTo>
                  <a:lnTo>
                    <a:pt x="742541" y="336141"/>
                  </a:lnTo>
                  <a:cubicBezTo>
                    <a:pt x="769344" y="362944"/>
                    <a:pt x="769344" y="406400"/>
                    <a:pt x="742541" y="433203"/>
                  </a:cubicBezTo>
                  <a:lnTo>
                    <a:pt x="433203" y="742541"/>
                  </a:lnTo>
                  <a:cubicBezTo>
                    <a:pt x="406400" y="769344"/>
                    <a:pt x="362944" y="769344"/>
                    <a:pt x="336141" y="742541"/>
                  </a:cubicBezTo>
                  <a:lnTo>
                    <a:pt x="26803" y="433203"/>
                  </a:lnTo>
                  <a:cubicBezTo>
                    <a:pt x="0" y="406400"/>
                    <a:pt x="0" y="362944"/>
                    <a:pt x="26803" y="336141"/>
                  </a:cubicBezTo>
                  <a:lnTo>
                    <a:pt x="336141" y="26803"/>
                  </a:lnTo>
                  <a:cubicBezTo>
                    <a:pt x="362944" y="0"/>
                    <a:pt x="406400" y="0"/>
                    <a:pt x="433203" y="26803"/>
                  </a:cubicBezTo>
                  <a:close/>
                </a:path>
              </a:pathLst>
            </a:custGeom>
            <a:solidFill>
              <a:srgbClr val="0E3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7" name="Google Shape;297;p8"/>
          <p:cNvGrpSpPr/>
          <p:nvPr/>
        </p:nvGrpSpPr>
        <p:grpSpPr>
          <a:xfrm>
            <a:off x="5745960" y="2340408"/>
            <a:ext cx="13583489" cy="1397192"/>
            <a:chOff x="0" y="-57150"/>
            <a:chExt cx="3049338" cy="313654"/>
          </a:xfrm>
        </p:grpSpPr>
        <p:sp>
          <p:nvSpPr>
            <p:cNvPr id="298" name="Google Shape;298;p8"/>
            <p:cNvSpPr/>
            <p:nvPr/>
          </p:nvSpPr>
          <p:spPr>
            <a:xfrm>
              <a:off x="0" y="0"/>
              <a:ext cx="3049338" cy="256504"/>
            </a:xfrm>
            <a:custGeom>
              <a:avLst/>
              <a:gdLst/>
              <a:ahLst/>
              <a:cxnLst/>
              <a:rect l="l" t="t" r="r" b="b"/>
              <a:pathLst>
                <a:path w="3049338" h="256504" extrusionOk="0">
                  <a:moveTo>
                    <a:pt x="0" y="0"/>
                  </a:moveTo>
                  <a:lnTo>
                    <a:pt x="3049338" y="0"/>
                  </a:lnTo>
                  <a:lnTo>
                    <a:pt x="3049338" y="256504"/>
                  </a:lnTo>
                  <a:lnTo>
                    <a:pt x="0" y="256504"/>
                  </a:lnTo>
                  <a:close/>
                </a:path>
              </a:pathLst>
            </a:custGeom>
            <a:solidFill>
              <a:srgbClr val="0E3D67"/>
            </a:solidFill>
            <a:ln>
              <a:noFill/>
            </a:ln>
          </p:spPr>
          <p:txBody>
            <a:bodyPr/>
            <a:lstStyle/>
            <a:p>
              <a:endParaRPr lang="id-ID"/>
            </a:p>
          </p:txBody>
        </p:sp>
        <p:sp>
          <p:nvSpPr>
            <p:cNvPr id="299" name="Google Shape;299;p8"/>
            <p:cNvSpPr txBox="1"/>
            <p:nvPr/>
          </p:nvSpPr>
          <p:spPr>
            <a:xfrm>
              <a:off x="0" y="-57150"/>
              <a:ext cx="3049338" cy="31365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0" name="Google Shape;300;p8"/>
          <p:cNvSpPr txBox="1"/>
          <p:nvPr/>
        </p:nvSpPr>
        <p:spPr>
          <a:xfrm>
            <a:off x="8192595" y="726918"/>
            <a:ext cx="3771265" cy="1306093"/>
          </a:xfrm>
          <a:prstGeom prst="rect">
            <a:avLst/>
          </a:prstGeom>
          <a:noFill/>
          <a:ln>
            <a:noFill/>
          </a:ln>
        </p:spPr>
        <p:txBody>
          <a:bodyPr spcFirstLastPara="1" wrap="square" lIns="0" tIns="0" rIns="0" bIns="0" anchor="t" anchorCtr="0">
            <a:spAutoFit/>
          </a:bodyPr>
          <a:lstStyle/>
          <a:p>
            <a:pPr marL="0" marR="0" lvl="0" indent="0" algn="r" rtl="0">
              <a:lnSpc>
                <a:spcPct val="140030"/>
              </a:lnSpc>
              <a:spcBef>
                <a:spcPts val="0"/>
              </a:spcBef>
              <a:spcAft>
                <a:spcPts val="0"/>
              </a:spcAft>
              <a:buNone/>
            </a:pPr>
            <a:r>
              <a:rPr lang="en-US" sz="7237" b="1" i="0" u="none" strike="noStrike" cap="none">
                <a:solidFill>
                  <a:srgbClr val="0E3D67"/>
                </a:solidFill>
                <a:latin typeface="Poppins Black"/>
                <a:ea typeface="Poppins Black"/>
                <a:cs typeface="Poppins Black"/>
                <a:sym typeface="Poppins Black"/>
              </a:rPr>
              <a:t>5W + 1H</a:t>
            </a:r>
            <a:endParaRPr/>
          </a:p>
        </p:txBody>
      </p:sp>
      <p:grpSp>
        <p:nvGrpSpPr>
          <p:cNvPr id="301" name="Google Shape;301;p8"/>
          <p:cNvGrpSpPr/>
          <p:nvPr/>
        </p:nvGrpSpPr>
        <p:grpSpPr>
          <a:xfrm>
            <a:off x="4678409" y="2098741"/>
            <a:ext cx="2135106" cy="2135106"/>
            <a:chOff x="14395" y="14395"/>
            <a:chExt cx="784011" cy="784011"/>
          </a:xfrm>
        </p:grpSpPr>
        <p:sp>
          <p:nvSpPr>
            <p:cNvPr id="302" name="Google Shape;302;p8"/>
            <p:cNvSpPr/>
            <p:nvPr/>
          </p:nvSpPr>
          <p:spPr>
            <a:xfrm>
              <a:off x="14395" y="14395"/>
              <a:ext cx="784011" cy="784011"/>
            </a:xfrm>
            <a:custGeom>
              <a:avLst/>
              <a:gdLst/>
              <a:ahLst/>
              <a:cxnLst/>
              <a:rect l="l" t="t" r="r" b="b"/>
              <a:pathLst>
                <a:path w="784011" h="784011" extrusionOk="0">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3DB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4" name="Google Shape;304;p8"/>
          <p:cNvGrpSpPr/>
          <p:nvPr/>
        </p:nvGrpSpPr>
        <p:grpSpPr>
          <a:xfrm>
            <a:off x="5745960" y="5595338"/>
            <a:ext cx="13583489" cy="1397192"/>
            <a:chOff x="0" y="-57150"/>
            <a:chExt cx="3049338" cy="313654"/>
          </a:xfrm>
        </p:grpSpPr>
        <p:sp>
          <p:nvSpPr>
            <p:cNvPr id="305" name="Google Shape;305;p8"/>
            <p:cNvSpPr/>
            <p:nvPr/>
          </p:nvSpPr>
          <p:spPr>
            <a:xfrm>
              <a:off x="0" y="0"/>
              <a:ext cx="3049338" cy="256504"/>
            </a:xfrm>
            <a:custGeom>
              <a:avLst/>
              <a:gdLst/>
              <a:ahLst/>
              <a:cxnLst/>
              <a:rect l="l" t="t" r="r" b="b"/>
              <a:pathLst>
                <a:path w="3049338" h="256504" extrusionOk="0">
                  <a:moveTo>
                    <a:pt x="0" y="0"/>
                  </a:moveTo>
                  <a:lnTo>
                    <a:pt x="3049338" y="0"/>
                  </a:lnTo>
                  <a:lnTo>
                    <a:pt x="3049338" y="256504"/>
                  </a:lnTo>
                  <a:lnTo>
                    <a:pt x="0" y="256504"/>
                  </a:lnTo>
                  <a:close/>
                </a:path>
              </a:pathLst>
            </a:custGeom>
            <a:solidFill>
              <a:srgbClr val="0E3D67"/>
            </a:solidFill>
            <a:ln>
              <a:noFill/>
            </a:ln>
          </p:spPr>
          <p:txBody>
            <a:bodyPr/>
            <a:lstStyle/>
            <a:p>
              <a:endParaRPr lang="id-ID"/>
            </a:p>
          </p:txBody>
        </p:sp>
        <p:sp>
          <p:nvSpPr>
            <p:cNvPr id="306" name="Google Shape;306;p8"/>
            <p:cNvSpPr txBox="1"/>
            <p:nvPr/>
          </p:nvSpPr>
          <p:spPr>
            <a:xfrm>
              <a:off x="0" y="-57150"/>
              <a:ext cx="3049338" cy="31365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7" name="Google Shape;307;p8"/>
          <p:cNvGrpSpPr/>
          <p:nvPr/>
        </p:nvGrpSpPr>
        <p:grpSpPr>
          <a:xfrm>
            <a:off x="4678409" y="5353672"/>
            <a:ext cx="2135106" cy="2135106"/>
            <a:chOff x="14395" y="14395"/>
            <a:chExt cx="784011" cy="784011"/>
          </a:xfrm>
        </p:grpSpPr>
        <p:sp>
          <p:nvSpPr>
            <p:cNvPr id="308" name="Google Shape;308;p8"/>
            <p:cNvSpPr/>
            <p:nvPr/>
          </p:nvSpPr>
          <p:spPr>
            <a:xfrm>
              <a:off x="14395" y="14395"/>
              <a:ext cx="784011" cy="784011"/>
            </a:xfrm>
            <a:custGeom>
              <a:avLst/>
              <a:gdLst/>
              <a:ahLst/>
              <a:cxnLst/>
              <a:rect l="l" t="t" r="r" b="b"/>
              <a:pathLst>
                <a:path w="784011" h="784011" extrusionOk="0">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3DB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0" name="Google Shape;310;p8"/>
          <p:cNvSpPr txBox="1"/>
          <p:nvPr/>
        </p:nvSpPr>
        <p:spPr>
          <a:xfrm>
            <a:off x="7045361" y="2603157"/>
            <a:ext cx="6442673" cy="117525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455" b="0" i="0" u="none" strike="noStrike" cap="none" dirty="0">
                <a:solidFill>
                  <a:srgbClr val="FFFFFF"/>
                </a:solidFill>
                <a:latin typeface="Poppins Medium"/>
                <a:ea typeface="Poppins Medium"/>
                <a:cs typeface="Poppins Medium"/>
                <a:sym typeface="Poppins Medium"/>
              </a:rPr>
              <a:t>Who </a:t>
            </a:r>
            <a:endParaRPr dirty="0"/>
          </a:p>
        </p:txBody>
      </p:sp>
      <p:sp>
        <p:nvSpPr>
          <p:cNvPr id="311" name="Google Shape;311;p8"/>
          <p:cNvSpPr txBox="1"/>
          <p:nvPr/>
        </p:nvSpPr>
        <p:spPr>
          <a:xfrm>
            <a:off x="7045361" y="5858087"/>
            <a:ext cx="6442673" cy="1175258"/>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5455" b="0" i="0" u="none" strike="noStrike" cap="none" dirty="0">
                <a:solidFill>
                  <a:srgbClr val="FFFFFF"/>
                </a:solidFill>
                <a:latin typeface="Poppins Medium"/>
                <a:ea typeface="Poppins Medium"/>
                <a:cs typeface="Poppins Medium"/>
                <a:sym typeface="Poppins Medium"/>
              </a:rPr>
              <a:t>Where  </a:t>
            </a:r>
            <a:endParaRPr dirty="0"/>
          </a:p>
        </p:txBody>
      </p:sp>
      <p:sp>
        <p:nvSpPr>
          <p:cNvPr id="312" name="Google Shape;312;p8"/>
          <p:cNvSpPr txBox="1"/>
          <p:nvPr/>
        </p:nvSpPr>
        <p:spPr>
          <a:xfrm>
            <a:off x="7045361" y="4054222"/>
            <a:ext cx="9836996" cy="1721522"/>
          </a:xfrm>
          <a:prstGeom prst="rect">
            <a:avLst/>
          </a:prstGeom>
          <a:noFill/>
          <a:ln>
            <a:noFill/>
          </a:ln>
        </p:spPr>
        <p:txBody>
          <a:bodyPr spcFirstLastPara="1" wrap="square" lIns="0" tIns="0" rIns="0" bIns="0" anchor="t" anchorCtr="0">
            <a:spAutoFit/>
          </a:bodyPr>
          <a:lstStyle/>
          <a:p>
            <a:pPr marL="424213" marR="0" lvl="1" indent="-212106" algn="l" rtl="0">
              <a:lnSpc>
                <a:spcPct val="140020"/>
              </a:lnSpc>
              <a:spcBef>
                <a:spcPts val="0"/>
              </a:spcBef>
              <a:spcAft>
                <a:spcPts val="0"/>
              </a:spcAft>
              <a:buClr>
                <a:srgbClr val="000000"/>
              </a:buClr>
              <a:buSzPts val="1964"/>
              <a:buFont typeface="Arial"/>
              <a:buChar char="•"/>
            </a:pPr>
            <a:r>
              <a:rPr lang="en-US" sz="1964" b="0" i="0" u="none" strike="noStrike" cap="none">
                <a:solidFill>
                  <a:srgbClr val="000000"/>
                </a:solidFill>
                <a:latin typeface="Poppins Medium"/>
                <a:ea typeface="Poppins Medium"/>
                <a:cs typeface="Poppins Medium"/>
                <a:sym typeface="Poppins Medium"/>
              </a:rPr>
              <a:t>Masyarakat umum yang dapat menggunakan hasil prediksi untuk mengubah gaya hidup mereka.</a:t>
            </a:r>
            <a:endParaRPr/>
          </a:p>
          <a:p>
            <a:pPr marL="424213" marR="0" lvl="1" indent="-212106" algn="l" rtl="0">
              <a:lnSpc>
                <a:spcPct val="140020"/>
              </a:lnSpc>
              <a:spcBef>
                <a:spcPts val="0"/>
              </a:spcBef>
              <a:spcAft>
                <a:spcPts val="0"/>
              </a:spcAft>
              <a:buClr>
                <a:srgbClr val="000000"/>
              </a:buClr>
              <a:buSzPts val="1964"/>
              <a:buFont typeface="Arial"/>
              <a:buChar char="•"/>
            </a:pPr>
            <a:r>
              <a:rPr lang="en-US" sz="1964" b="0" i="0" u="none" strike="noStrike" cap="none">
                <a:solidFill>
                  <a:srgbClr val="000000"/>
                </a:solidFill>
                <a:latin typeface="Poppins Medium"/>
                <a:ea typeface="Poppins Medium"/>
                <a:cs typeface="Poppins Medium"/>
                <a:sym typeface="Poppins Medium"/>
              </a:rPr>
              <a:t>Profesional medis yang dapat menggunakan informasi untuk memberikan perawatan dan saran yang lebih baik.</a:t>
            </a:r>
            <a:endParaRPr/>
          </a:p>
          <a:p>
            <a:pPr marL="0" marR="0" lvl="0" indent="0" algn="l" rtl="0">
              <a:lnSpc>
                <a:spcPct val="140020"/>
              </a:lnSpc>
              <a:spcBef>
                <a:spcPts val="0"/>
              </a:spcBef>
              <a:spcAft>
                <a:spcPts val="0"/>
              </a:spcAft>
              <a:buNone/>
            </a:pPr>
            <a:endParaRPr sz="1964" b="0" i="0" u="none" strike="noStrike" cap="none">
              <a:solidFill>
                <a:srgbClr val="000000"/>
              </a:solidFill>
              <a:latin typeface="Poppins Medium"/>
              <a:ea typeface="Poppins Medium"/>
              <a:cs typeface="Poppins Medium"/>
              <a:sym typeface="Poppins Medium"/>
            </a:endParaRPr>
          </a:p>
        </p:txBody>
      </p:sp>
      <p:sp>
        <p:nvSpPr>
          <p:cNvPr id="313" name="Google Shape;313;p8"/>
          <p:cNvSpPr txBox="1"/>
          <p:nvPr/>
        </p:nvSpPr>
        <p:spPr>
          <a:xfrm>
            <a:off x="7045361" y="7339239"/>
            <a:ext cx="9836996" cy="1035810"/>
          </a:xfrm>
          <a:prstGeom prst="rect">
            <a:avLst/>
          </a:prstGeom>
          <a:noFill/>
          <a:ln>
            <a:noFill/>
          </a:ln>
        </p:spPr>
        <p:txBody>
          <a:bodyPr spcFirstLastPara="1" wrap="square" lIns="0" tIns="0" rIns="0" bIns="0" anchor="t" anchorCtr="0">
            <a:spAutoFit/>
          </a:bodyPr>
          <a:lstStyle/>
          <a:p>
            <a:pPr marL="424213" marR="0" lvl="1" indent="-212106" algn="l" rtl="0">
              <a:lnSpc>
                <a:spcPct val="140020"/>
              </a:lnSpc>
              <a:spcBef>
                <a:spcPts val="0"/>
              </a:spcBef>
              <a:spcAft>
                <a:spcPts val="0"/>
              </a:spcAft>
              <a:buClr>
                <a:srgbClr val="000000"/>
              </a:buClr>
              <a:buSzPts val="1964"/>
              <a:buFont typeface="Arial"/>
              <a:buChar char="•"/>
            </a:pPr>
            <a:r>
              <a:rPr lang="en-US" sz="1964" b="0" i="0" u="none" strike="noStrike" cap="none">
                <a:solidFill>
                  <a:srgbClr val="000000"/>
                </a:solidFill>
                <a:latin typeface="Poppins Medium"/>
                <a:ea typeface="Poppins Medium"/>
                <a:cs typeface="Poppins Medium"/>
                <a:sym typeface="Poppins Medium"/>
              </a:rPr>
              <a:t>Lingkup Geografis: Proyek ini dapat diimplementasikan secara luas, berfokus pada wilayah dengan tingkat kejadian serangan jantung yang signifikan.</a:t>
            </a:r>
            <a:endParaRPr/>
          </a:p>
        </p:txBody>
      </p:sp>
      <p:sp>
        <p:nvSpPr>
          <p:cNvPr id="314" name="Google Shape;314;p8"/>
          <p:cNvSpPr txBox="1"/>
          <p:nvPr/>
        </p:nvSpPr>
        <p:spPr>
          <a:xfrm>
            <a:off x="5526750" y="2426156"/>
            <a:ext cx="1164039" cy="131144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7239" b="1" i="0" u="none" strike="noStrike" cap="none">
                <a:solidFill>
                  <a:srgbClr val="FDFBFB"/>
                </a:solidFill>
                <a:latin typeface="Poppins Black"/>
                <a:ea typeface="Poppins Black"/>
                <a:cs typeface="Poppins Black"/>
                <a:sym typeface="Poppins Black"/>
              </a:rPr>
              <a:t>3</a:t>
            </a:r>
            <a:endParaRPr/>
          </a:p>
        </p:txBody>
      </p:sp>
      <p:sp>
        <p:nvSpPr>
          <p:cNvPr id="315" name="Google Shape;315;p8"/>
          <p:cNvSpPr txBox="1"/>
          <p:nvPr/>
        </p:nvSpPr>
        <p:spPr>
          <a:xfrm>
            <a:off x="5526750" y="5681086"/>
            <a:ext cx="1164039" cy="131144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7239" b="1" i="0" u="none" strike="noStrike" cap="none">
                <a:solidFill>
                  <a:srgbClr val="FDFBFB"/>
                </a:solidFill>
                <a:latin typeface="Poppins Black"/>
                <a:ea typeface="Poppins Black"/>
                <a:cs typeface="Poppins Black"/>
                <a:sym typeface="Poppins Black"/>
              </a:rPr>
              <a:t>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9"/>
          <p:cNvSpPr/>
          <p:nvPr/>
        </p:nvSpPr>
        <p:spPr>
          <a:xfrm>
            <a:off x="-348645" y="-627315"/>
            <a:ext cx="2409364" cy="2409364"/>
          </a:xfrm>
          <a:custGeom>
            <a:avLst/>
            <a:gdLst/>
            <a:ahLst/>
            <a:cxnLst/>
            <a:rect l="l" t="t" r="r" b="b"/>
            <a:pathLst>
              <a:path w="2409364" h="2409364" extrusionOk="0">
                <a:moveTo>
                  <a:pt x="0" y="0"/>
                </a:moveTo>
                <a:lnTo>
                  <a:pt x="2409365" y="0"/>
                </a:lnTo>
                <a:lnTo>
                  <a:pt x="2409365" y="2409365"/>
                </a:lnTo>
                <a:lnTo>
                  <a:pt x="0" y="2409365"/>
                </a:lnTo>
                <a:lnTo>
                  <a:pt x="0" y="0"/>
                </a:lnTo>
                <a:close/>
              </a:path>
            </a:pathLst>
          </a:custGeom>
          <a:blipFill rotWithShape="1">
            <a:blip r:embed="rId3">
              <a:alphaModFix/>
            </a:blip>
            <a:stretch>
              <a:fillRect/>
            </a:stretch>
          </a:blipFill>
          <a:ln>
            <a:noFill/>
          </a:ln>
        </p:spPr>
        <p:txBody>
          <a:bodyPr/>
          <a:lstStyle/>
          <a:p>
            <a:endParaRPr lang="id-ID"/>
          </a:p>
        </p:txBody>
      </p:sp>
      <p:sp>
        <p:nvSpPr>
          <p:cNvPr id="321" name="Google Shape;321;p9"/>
          <p:cNvSpPr/>
          <p:nvPr/>
        </p:nvSpPr>
        <p:spPr>
          <a:xfrm rot="7200000">
            <a:off x="-1108401" y="2290749"/>
            <a:ext cx="2225730" cy="2225730"/>
          </a:xfrm>
          <a:custGeom>
            <a:avLst/>
            <a:gdLst/>
            <a:ahLst/>
            <a:cxnLst/>
            <a:rect l="l" t="t" r="r" b="b"/>
            <a:pathLst>
              <a:path w="2225730" h="2225730" extrusionOk="0">
                <a:moveTo>
                  <a:pt x="0" y="0"/>
                </a:moveTo>
                <a:lnTo>
                  <a:pt x="2225730" y="0"/>
                </a:lnTo>
                <a:lnTo>
                  <a:pt x="2225730" y="2225730"/>
                </a:lnTo>
                <a:lnTo>
                  <a:pt x="0" y="2225730"/>
                </a:lnTo>
                <a:lnTo>
                  <a:pt x="0" y="0"/>
                </a:lnTo>
                <a:close/>
              </a:path>
            </a:pathLst>
          </a:custGeom>
          <a:blipFill rotWithShape="1">
            <a:blip r:embed="rId4">
              <a:alphaModFix/>
            </a:blip>
            <a:stretch>
              <a:fillRect/>
            </a:stretch>
          </a:blipFill>
          <a:ln>
            <a:noFill/>
          </a:ln>
        </p:spPr>
        <p:txBody>
          <a:bodyPr/>
          <a:lstStyle/>
          <a:p>
            <a:endParaRPr lang="id-ID"/>
          </a:p>
        </p:txBody>
      </p:sp>
      <p:sp>
        <p:nvSpPr>
          <p:cNvPr id="322" name="Google Shape;322;p9"/>
          <p:cNvSpPr/>
          <p:nvPr/>
        </p:nvSpPr>
        <p:spPr>
          <a:xfrm>
            <a:off x="1464102" y="-597417"/>
            <a:ext cx="2178748" cy="2178748"/>
          </a:xfrm>
          <a:custGeom>
            <a:avLst/>
            <a:gdLst/>
            <a:ahLst/>
            <a:cxnLst/>
            <a:rect l="l" t="t" r="r" b="b"/>
            <a:pathLst>
              <a:path w="2178748" h="2178748" extrusionOk="0">
                <a:moveTo>
                  <a:pt x="0" y="0"/>
                </a:moveTo>
                <a:lnTo>
                  <a:pt x="2178748" y="0"/>
                </a:lnTo>
                <a:lnTo>
                  <a:pt x="2178748" y="2178749"/>
                </a:lnTo>
                <a:lnTo>
                  <a:pt x="0" y="2178749"/>
                </a:lnTo>
                <a:lnTo>
                  <a:pt x="0" y="0"/>
                </a:lnTo>
                <a:close/>
              </a:path>
            </a:pathLst>
          </a:custGeom>
          <a:blipFill rotWithShape="1">
            <a:blip r:embed="rId5">
              <a:alphaModFix/>
            </a:blip>
            <a:stretch>
              <a:fillRect/>
            </a:stretch>
          </a:blipFill>
          <a:ln>
            <a:noFill/>
          </a:ln>
        </p:spPr>
        <p:txBody>
          <a:bodyPr/>
          <a:lstStyle/>
          <a:p>
            <a:endParaRPr lang="id-ID"/>
          </a:p>
        </p:txBody>
      </p:sp>
      <p:sp>
        <p:nvSpPr>
          <p:cNvPr id="323" name="Google Shape;323;p9"/>
          <p:cNvSpPr txBox="1"/>
          <p:nvPr/>
        </p:nvSpPr>
        <p:spPr>
          <a:xfrm>
            <a:off x="14064285" y="9454025"/>
            <a:ext cx="2765087" cy="3702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100" b="1" i="0" u="none" strike="noStrike" cap="none">
                <a:solidFill>
                  <a:srgbClr val="0E3D67"/>
                </a:solidFill>
                <a:latin typeface="Open Sans"/>
                <a:ea typeface="Open Sans"/>
                <a:cs typeface="Open Sans"/>
                <a:sym typeface="Open Sans"/>
              </a:rPr>
              <a:t>DATA ACADEMY ™</a:t>
            </a:r>
            <a:endParaRPr/>
          </a:p>
        </p:txBody>
      </p:sp>
      <p:sp>
        <p:nvSpPr>
          <p:cNvPr id="324" name="Google Shape;324;p9"/>
          <p:cNvSpPr/>
          <p:nvPr/>
        </p:nvSpPr>
        <p:spPr>
          <a:xfrm>
            <a:off x="16154374" y="666664"/>
            <a:ext cx="1349994" cy="428311"/>
          </a:xfrm>
          <a:custGeom>
            <a:avLst/>
            <a:gdLst/>
            <a:ahLst/>
            <a:cxnLst/>
            <a:rect l="l" t="t" r="r" b="b"/>
            <a:pathLst>
              <a:path w="1349994" h="428311" extrusionOk="0">
                <a:moveTo>
                  <a:pt x="0" y="0"/>
                </a:moveTo>
                <a:lnTo>
                  <a:pt x="1349994" y="0"/>
                </a:lnTo>
                <a:lnTo>
                  <a:pt x="1349994" y="428312"/>
                </a:lnTo>
                <a:lnTo>
                  <a:pt x="0" y="428312"/>
                </a:lnTo>
                <a:lnTo>
                  <a:pt x="0" y="0"/>
                </a:lnTo>
                <a:close/>
              </a:path>
            </a:pathLst>
          </a:custGeom>
          <a:blipFill rotWithShape="1">
            <a:blip r:embed="rId6">
              <a:alphaModFix/>
            </a:blip>
            <a:stretch>
              <a:fillRect b="-93"/>
            </a:stretch>
          </a:blipFill>
          <a:ln>
            <a:noFill/>
          </a:ln>
        </p:spPr>
        <p:txBody>
          <a:bodyPr/>
          <a:lstStyle/>
          <a:p>
            <a:endParaRPr lang="id-ID"/>
          </a:p>
        </p:txBody>
      </p:sp>
      <p:sp>
        <p:nvSpPr>
          <p:cNvPr id="325" name="Google Shape;325;p9"/>
          <p:cNvSpPr/>
          <p:nvPr/>
        </p:nvSpPr>
        <p:spPr>
          <a:xfrm>
            <a:off x="14728620" y="666664"/>
            <a:ext cx="1114715" cy="594000"/>
          </a:xfrm>
          <a:custGeom>
            <a:avLst/>
            <a:gdLst/>
            <a:ahLst/>
            <a:cxnLst/>
            <a:rect l="l" t="t" r="r" b="b"/>
            <a:pathLst>
              <a:path w="1114715" h="594000" extrusionOk="0">
                <a:moveTo>
                  <a:pt x="0" y="0"/>
                </a:moveTo>
                <a:lnTo>
                  <a:pt x="1114715" y="0"/>
                </a:lnTo>
                <a:lnTo>
                  <a:pt x="1114715" y="594000"/>
                </a:lnTo>
                <a:lnTo>
                  <a:pt x="0" y="594000"/>
                </a:lnTo>
                <a:lnTo>
                  <a:pt x="0" y="0"/>
                </a:lnTo>
                <a:close/>
              </a:path>
            </a:pathLst>
          </a:custGeom>
          <a:blipFill rotWithShape="1">
            <a:blip r:embed="rId7">
              <a:alphaModFix/>
            </a:blip>
            <a:stretch>
              <a:fillRect/>
            </a:stretch>
          </a:blipFill>
          <a:ln>
            <a:noFill/>
          </a:ln>
        </p:spPr>
        <p:txBody>
          <a:bodyPr/>
          <a:lstStyle/>
          <a:p>
            <a:endParaRPr lang="id-ID"/>
          </a:p>
        </p:txBody>
      </p:sp>
      <p:grpSp>
        <p:nvGrpSpPr>
          <p:cNvPr id="326" name="Google Shape;326;p9"/>
          <p:cNvGrpSpPr/>
          <p:nvPr/>
        </p:nvGrpSpPr>
        <p:grpSpPr>
          <a:xfrm>
            <a:off x="-3393883" y="3184088"/>
            <a:ext cx="6787775" cy="6787775"/>
            <a:chOff x="18919" y="18919"/>
            <a:chExt cx="774963" cy="774963"/>
          </a:xfrm>
        </p:grpSpPr>
        <p:sp>
          <p:nvSpPr>
            <p:cNvPr id="327" name="Google Shape;327;p9"/>
            <p:cNvSpPr/>
            <p:nvPr/>
          </p:nvSpPr>
          <p:spPr>
            <a:xfrm>
              <a:off x="18919" y="18919"/>
              <a:ext cx="774963" cy="774963"/>
            </a:xfrm>
            <a:custGeom>
              <a:avLst/>
              <a:gdLst/>
              <a:ahLst/>
              <a:cxnLst/>
              <a:rect l="l" t="t" r="r" b="b"/>
              <a:pathLst>
                <a:path w="774963" h="774963" extrusionOk="0">
                  <a:moveTo>
                    <a:pt x="419777" y="13377"/>
                  </a:moveTo>
                  <a:lnTo>
                    <a:pt x="761585" y="355185"/>
                  </a:lnTo>
                  <a:cubicBezTo>
                    <a:pt x="770150" y="363750"/>
                    <a:pt x="774962" y="375368"/>
                    <a:pt x="774962" y="387481"/>
                  </a:cubicBezTo>
                  <a:cubicBezTo>
                    <a:pt x="774962" y="399594"/>
                    <a:pt x="770150" y="411212"/>
                    <a:pt x="761585" y="419777"/>
                  </a:cubicBezTo>
                  <a:lnTo>
                    <a:pt x="419777" y="761585"/>
                  </a:lnTo>
                  <a:cubicBezTo>
                    <a:pt x="411212" y="770150"/>
                    <a:pt x="399594" y="774962"/>
                    <a:pt x="387481" y="774962"/>
                  </a:cubicBezTo>
                  <a:cubicBezTo>
                    <a:pt x="375368" y="774962"/>
                    <a:pt x="363750" y="770150"/>
                    <a:pt x="355185" y="761585"/>
                  </a:cubicBezTo>
                  <a:lnTo>
                    <a:pt x="13377" y="419777"/>
                  </a:lnTo>
                  <a:cubicBezTo>
                    <a:pt x="4812" y="411212"/>
                    <a:pt x="0" y="399594"/>
                    <a:pt x="0" y="387481"/>
                  </a:cubicBezTo>
                  <a:cubicBezTo>
                    <a:pt x="0" y="375368"/>
                    <a:pt x="4812" y="363750"/>
                    <a:pt x="13377" y="355185"/>
                  </a:cubicBezTo>
                  <a:lnTo>
                    <a:pt x="355185" y="13377"/>
                  </a:lnTo>
                  <a:cubicBezTo>
                    <a:pt x="363750" y="4812"/>
                    <a:pt x="375368" y="0"/>
                    <a:pt x="387481" y="0"/>
                  </a:cubicBezTo>
                  <a:cubicBezTo>
                    <a:pt x="399594" y="0"/>
                    <a:pt x="411212" y="4812"/>
                    <a:pt x="419777" y="13377"/>
                  </a:cubicBezTo>
                  <a:close/>
                </a:path>
              </a:pathLst>
            </a:custGeom>
            <a:solidFill>
              <a:srgbClr val="0E3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9" name="Google Shape;329;p9"/>
          <p:cNvGrpSpPr/>
          <p:nvPr/>
        </p:nvGrpSpPr>
        <p:grpSpPr>
          <a:xfrm>
            <a:off x="-1290787" y="2236205"/>
            <a:ext cx="2581571" cy="2581571"/>
            <a:chOff x="15531" y="15531"/>
            <a:chExt cx="781737" cy="781737"/>
          </a:xfrm>
        </p:grpSpPr>
        <p:sp>
          <p:nvSpPr>
            <p:cNvPr id="330" name="Google Shape;330;p9"/>
            <p:cNvSpPr/>
            <p:nvPr/>
          </p:nvSpPr>
          <p:spPr>
            <a:xfrm>
              <a:off x="15531" y="15531"/>
              <a:ext cx="781737" cy="781737"/>
            </a:xfrm>
            <a:custGeom>
              <a:avLst/>
              <a:gdLst/>
              <a:ahLst/>
              <a:cxnLst/>
              <a:rect l="l" t="t" r="r" b="b"/>
              <a:pathLst>
                <a:path w="781737" h="781737" extrusionOk="0">
                  <a:moveTo>
                    <a:pt x="417383" y="10983"/>
                  </a:moveTo>
                  <a:lnTo>
                    <a:pt x="770755" y="364355"/>
                  </a:lnTo>
                  <a:cubicBezTo>
                    <a:pt x="777787" y="371387"/>
                    <a:pt x="781738" y="380924"/>
                    <a:pt x="781738" y="390869"/>
                  </a:cubicBezTo>
                  <a:cubicBezTo>
                    <a:pt x="781738" y="400814"/>
                    <a:pt x="777787" y="410351"/>
                    <a:pt x="770755" y="417383"/>
                  </a:cubicBezTo>
                  <a:lnTo>
                    <a:pt x="417383" y="770755"/>
                  </a:lnTo>
                  <a:cubicBezTo>
                    <a:pt x="410351" y="777787"/>
                    <a:pt x="400814" y="781738"/>
                    <a:pt x="390869" y="781738"/>
                  </a:cubicBezTo>
                  <a:cubicBezTo>
                    <a:pt x="380924" y="781738"/>
                    <a:pt x="371387" y="777787"/>
                    <a:pt x="364355" y="770755"/>
                  </a:cubicBezTo>
                  <a:lnTo>
                    <a:pt x="10983" y="417383"/>
                  </a:lnTo>
                  <a:cubicBezTo>
                    <a:pt x="3951" y="410351"/>
                    <a:pt x="0" y="400814"/>
                    <a:pt x="0" y="390869"/>
                  </a:cubicBezTo>
                  <a:cubicBezTo>
                    <a:pt x="0" y="380924"/>
                    <a:pt x="3951" y="371387"/>
                    <a:pt x="10983" y="364355"/>
                  </a:cubicBezTo>
                  <a:lnTo>
                    <a:pt x="364355" y="10983"/>
                  </a:lnTo>
                  <a:cubicBezTo>
                    <a:pt x="371387" y="3951"/>
                    <a:pt x="380924" y="0"/>
                    <a:pt x="390869" y="0"/>
                  </a:cubicBezTo>
                  <a:cubicBezTo>
                    <a:pt x="400814" y="0"/>
                    <a:pt x="410351" y="3951"/>
                    <a:pt x="417383" y="10983"/>
                  </a:cubicBezTo>
                  <a:close/>
                </a:path>
              </a:pathLst>
            </a:custGeom>
            <a:solidFill>
              <a:srgbClr val="0175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2" name="Google Shape;332;p9"/>
          <p:cNvGrpSpPr/>
          <p:nvPr/>
        </p:nvGrpSpPr>
        <p:grpSpPr>
          <a:xfrm>
            <a:off x="1874885" y="7798257"/>
            <a:ext cx="1388011" cy="1388011"/>
            <a:chOff x="21728" y="21728"/>
            <a:chExt cx="769344" cy="769344"/>
          </a:xfrm>
        </p:grpSpPr>
        <p:sp>
          <p:nvSpPr>
            <p:cNvPr id="333" name="Google Shape;333;p9"/>
            <p:cNvSpPr/>
            <p:nvPr/>
          </p:nvSpPr>
          <p:spPr>
            <a:xfrm>
              <a:off x="21728" y="21728"/>
              <a:ext cx="769344" cy="769344"/>
            </a:xfrm>
            <a:custGeom>
              <a:avLst/>
              <a:gdLst/>
              <a:ahLst/>
              <a:cxnLst/>
              <a:rect l="l" t="t" r="r" b="b"/>
              <a:pathLst>
                <a:path w="769344" h="769344" extrusionOk="0">
                  <a:moveTo>
                    <a:pt x="433203" y="26803"/>
                  </a:moveTo>
                  <a:lnTo>
                    <a:pt x="742541" y="336141"/>
                  </a:lnTo>
                  <a:cubicBezTo>
                    <a:pt x="769344" y="362944"/>
                    <a:pt x="769344" y="406400"/>
                    <a:pt x="742541" y="433203"/>
                  </a:cubicBezTo>
                  <a:lnTo>
                    <a:pt x="433203" y="742541"/>
                  </a:lnTo>
                  <a:cubicBezTo>
                    <a:pt x="406400" y="769344"/>
                    <a:pt x="362944" y="769344"/>
                    <a:pt x="336141" y="742541"/>
                  </a:cubicBezTo>
                  <a:lnTo>
                    <a:pt x="26803" y="433203"/>
                  </a:lnTo>
                  <a:cubicBezTo>
                    <a:pt x="0" y="406400"/>
                    <a:pt x="0" y="362944"/>
                    <a:pt x="26803" y="336141"/>
                  </a:cubicBezTo>
                  <a:lnTo>
                    <a:pt x="336141" y="26803"/>
                  </a:lnTo>
                  <a:cubicBezTo>
                    <a:pt x="362944" y="0"/>
                    <a:pt x="406400" y="0"/>
                    <a:pt x="433203" y="26803"/>
                  </a:cubicBezTo>
                  <a:close/>
                </a:path>
              </a:pathLst>
            </a:custGeom>
            <a:solidFill>
              <a:srgbClr val="0E3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5" name="Google Shape;335;p9"/>
          <p:cNvGrpSpPr/>
          <p:nvPr/>
        </p:nvGrpSpPr>
        <p:grpSpPr>
          <a:xfrm>
            <a:off x="5364960" y="2245158"/>
            <a:ext cx="13583489" cy="1397192"/>
            <a:chOff x="0" y="-57150"/>
            <a:chExt cx="3049338" cy="313654"/>
          </a:xfrm>
        </p:grpSpPr>
        <p:sp>
          <p:nvSpPr>
            <p:cNvPr id="336" name="Google Shape;336;p9"/>
            <p:cNvSpPr/>
            <p:nvPr/>
          </p:nvSpPr>
          <p:spPr>
            <a:xfrm>
              <a:off x="0" y="0"/>
              <a:ext cx="3049338" cy="256504"/>
            </a:xfrm>
            <a:custGeom>
              <a:avLst/>
              <a:gdLst/>
              <a:ahLst/>
              <a:cxnLst/>
              <a:rect l="l" t="t" r="r" b="b"/>
              <a:pathLst>
                <a:path w="3049338" h="256504" extrusionOk="0">
                  <a:moveTo>
                    <a:pt x="0" y="0"/>
                  </a:moveTo>
                  <a:lnTo>
                    <a:pt x="3049338" y="0"/>
                  </a:lnTo>
                  <a:lnTo>
                    <a:pt x="3049338" y="256504"/>
                  </a:lnTo>
                  <a:lnTo>
                    <a:pt x="0" y="256504"/>
                  </a:lnTo>
                  <a:close/>
                </a:path>
              </a:pathLst>
            </a:custGeom>
            <a:solidFill>
              <a:srgbClr val="0E3D67"/>
            </a:solidFill>
            <a:ln>
              <a:noFill/>
            </a:ln>
          </p:spPr>
          <p:txBody>
            <a:bodyPr/>
            <a:lstStyle/>
            <a:p>
              <a:endParaRPr lang="id-ID"/>
            </a:p>
          </p:txBody>
        </p:sp>
        <p:sp>
          <p:nvSpPr>
            <p:cNvPr id="337" name="Google Shape;337;p9"/>
            <p:cNvSpPr txBox="1"/>
            <p:nvPr/>
          </p:nvSpPr>
          <p:spPr>
            <a:xfrm>
              <a:off x="0" y="-57150"/>
              <a:ext cx="3049338" cy="31365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8" name="Google Shape;338;p9"/>
          <p:cNvSpPr txBox="1"/>
          <p:nvPr/>
        </p:nvSpPr>
        <p:spPr>
          <a:xfrm>
            <a:off x="8192595" y="726918"/>
            <a:ext cx="3771265" cy="1306093"/>
          </a:xfrm>
          <a:prstGeom prst="rect">
            <a:avLst/>
          </a:prstGeom>
          <a:noFill/>
          <a:ln>
            <a:noFill/>
          </a:ln>
        </p:spPr>
        <p:txBody>
          <a:bodyPr spcFirstLastPara="1" wrap="square" lIns="0" tIns="0" rIns="0" bIns="0" anchor="t" anchorCtr="0">
            <a:spAutoFit/>
          </a:bodyPr>
          <a:lstStyle/>
          <a:p>
            <a:pPr marL="0" marR="0" lvl="0" indent="0" algn="r" rtl="0">
              <a:lnSpc>
                <a:spcPct val="140030"/>
              </a:lnSpc>
              <a:spcBef>
                <a:spcPts val="0"/>
              </a:spcBef>
              <a:spcAft>
                <a:spcPts val="0"/>
              </a:spcAft>
              <a:buNone/>
            </a:pPr>
            <a:r>
              <a:rPr lang="en-US" sz="7237" b="1" i="0" u="none" strike="noStrike" cap="none">
                <a:solidFill>
                  <a:srgbClr val="0E3D67"/>
                </a:solidFill>
                <a:latin typeface="Poppins Black"/>
                <a:ea typeface="Poppins Black"/>
                <a:cs typeface="Poppins Black"/>
                <a:sym typeface="Poppins Black"/>
              </a:rPr>
              <a:t>5W + 1H</a:t>
            </a:r>
            <a:endParaRPr/>
          </a:p>
        </p:txBody>
      </p:sp>
      <p:grpSp>
        <p:nvGrpSpPr>
          <p:cNvPr id="339" name="Google Shape;339;p9"/>
          <p:cNvGrpSpPr/>
          <p:nvPr/>
        </p:nvGrpSpPr>
        <p:grpSpPr>
          <a:xfrm>
            <a:off x="4297409" y="2003491"/>
            <a:ext cx="2135106" cy="2135106"/>
            <a:chOff x="14395" y="14395"/>
            <a:chExt cx="784011" cy="784011"/>
          </a:xfrm>
        </p:grpSpPr>
        <p:sp>
          <p:nvSpPr>
            <p:cNvPr id="340" name="Google Shape;340;p9"/>
            <p:cNvSpPr/>
            <p:nvPr/>
          </p:nvSpPr>
          <p:spPr>
            <a:xfrm>
              <a:off x="14395" y="14395"/>
              <a:ext cx="784011" cy="784011"/>
            </a:xfrm>
            <a:custGeom>
              <a:avLst/>
              <a:gdLst/>
              <a:ahLst/>
              <a:cxnLst/>
              <a:rect l="l" t="t" r="r" b="b"/>
              <a:pathLst>
                <a:path w="784011" h="784011" extrusionOk="0">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3DB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2" name="Google Shape;342;p9"/>
          <p:cNvGrpSpPr/>
          <p:nvPr/>
        </p:nvGrpSpPr>
        <p:grpSpPr>
          <a:xfrm>
            <a:off x="5364960" y="5114963"/>
            <a:ext cx="13583489" cy="1397192"/>
            <a:chOff x="0" y="-57150"/>
            <a:chExt cx="3049338" cy="313654"/>
          </a:xfrm>
        </p:grpSpPr>
        <p:sp>
          <p:nvSpPr>
            <p:cNvPr id="343" name="Google Shape;343;p9"/>
            <p:cNvSpPr/>
            <p:nvPr/>
          </p:nvSpPr>
          <p:spPr>
            <a:xfrm>
              <a:off x="0" y="0"/>
              <a:ext cx="3049338" cy="256504"/>
            </a:xfrm>
            <a:custGeom>
              <a:avLst/>
              <a:gdLst/>
              <a:ahLst/>
              <a:cxnLst/>
              <a:rect l="l" t="t" r="r" b="b"/>
              <a:pathLst>
                <a:path w="3049338" h="256504" extrusionOk="0">
                  <a:moveTo>
                    <a:pt x="0" y="0"/>
                  </a:moveTo>
                  <a:lnTo>
                    <a:pt x="3049338" y="0"/>
                  </a:lnTo>
                  <a:lnTo>
                    <a:pt x="3049338" y="256504"/>
                  </a:lnTo>
                  <a:lnTo>
                    <a:pt x="0" y="256504"/>
                  </a:lnTo>
                  <a:close/>
                </a:path>
              </a:pathLst>
            </a:custGeom>
            <a:solidFill>
              <a:srgbClr val="0E3D67"/>
            </a:solidFill>
            <a:ln>
              <a:noFill/>
            </a:ln>
          </p:spPr>
          <p:txBody>
            <a:bodyPr/>
            <a:lstStyle/>
            <a:p>
              <a:endParaRPr lang="id-ID"/>
            </a:p>
          </p:txBody>
        </p:sp>
        <p:sp>
          <p:nvSpPr>
            <p:cNvPr id="344" name="Google Shape;344;p9"/>
            <p:cNvSpPr txBox="1"/>
            <p:nvPr/>
          </p:nvSpPr>
          <p:spPr>
            <a:xfrm>
              <a:off x="0" y="-57150"/>
              <a:ext cx="3049338" cy="31365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5" name="Google Shape;345;p9"/>
          <p:cNvGrpSpPr/>
          <p:nvPr/>
        </p:nvGrpSpPr>
        <p:grpSpPr>
          <a:xfrm>
            <a:off x="4297409" y="4873296"/>
            <a:ext cx="2135106" cy="2135106"/>
            <a:chOff x="14395" y="14395"/>
            <a:chExt cx="784011" cy="784011"/>
          </a:xfrm>
        </p:grpSpPr>
        <p:sp>
          <p:nvSpPr>
            <p:cNvPr id="346" name="Google Shape;346;p9"/>
            <p:cNvSpPr/>
            <p:nvPr/>
          </p:nvSpPr>
          <p:spPr>
            <a:xfrm>
              <a:off x="14395" y="14395"/>
              <a:ext cx="784011" cy="784011"/>
            </a:xfrm>
            <a:custGeom>
              <a:avLst/>
              <a:gdLst/>
              <a:ahLst/>
              <a:cxnLst/>
              <a:rect l="l" t="t" r="r" b="b"/>
              <a:pathLst>
                <a:path w="784011" h="784011" extrusionOk="0">
                  <a:moveTo>
                    <a:pt x="424156" y="17756"/>
                  </a:moveTo>
                  <a:lnTo>
                    <a:pt x="766254" y="359854"/>
                  </a:lnTo>
                  <a:cubicBezTo>
                    <a:pt x="784010" y="377610"/>
                    <a:pt x="784010" y="406400"/>
                    <a:pt x="766254" y="424156"/>
                  </a:cubicBezTo>
                  <a:lnTo>
                    <a:pt x="424156" y="766254"/>
                  </a:lnTo>
                  <a:cubicBezTo>
                    <a:pt x="406400" y="784010"/>
                    <a:pt x="377610" y="784010"/>
                    <a:pt x="359854" y="766254"/>
                  </a:cubicBezTo>
                  <a:lnTo>
                    <a:pt x="17756" y="424156"/>
                  </a:lnTo>
                  <a:cubicBezTo>
                    <a:pt x="0" y="406400"/>
                    <a:pt x="0" y="377610"/>
                    <a:pt x="17756" y="359854"/>
                  </a:cubicBezTo>
                  <a:lnTo>
                    <a:pt x="359854" y="17756"/>
                  </a:lnTo>
                  <a:cubicBezTo>
                    <a:pt x="377610" y="0"/>
                    <a:pt x="406400" y="0"/>
                    <a:pt x="424156" y="17756"/>
                  </a:cubicBezTo>
                  <a:close/>
                </a:path>
              </a:pathLst>
            </a:custGeom>
            <a:solidFill>
              <a:srgbClr val="3DB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txBox="1"/>
            <p:nvPr/>
          </p:nvSpPr>
          <p:spPr>
            <a:xfrm>
              <a:off x="139700" y="82550"/>
              <a:ext cx="533400" cy="59055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8" name="Google Shape;348;p9"/>
          <p:cNvSpPr txBox="1"/>
          <p:nvPr/>
        </p:nvSpPr>
        <p:spPr>
          <a:xfrm>
            <a:off x="6664361" y="2507907"/>
            <a:ext cx="6442673" cy="117525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5455" b="0" i="0" u="none" strike="noStrike" cap="none" dirty="0">
                <a:solidFill>
                  <a:srgbClr val="FFFFFF"/>
                </a:solidFill>
                <a:latin typeface="Poppins Medium"/>
                <a:ea typeface="Poppins Medium"/>
                <a:cs typeface="Poppins Medium"/>
                <a:sym typeface="Poppins Medium"/>
              </a:rPr>
              <a:t>When </a:t>
            </a:r>
            <a:endParaRPr dirty="0"/>
          </a:p>
        </p:txBody>
      </p:sp>
      <p:sp>
        <p:nvSpPr>
          <p:cNvPr id="349" name="Google Shape;349;p9"/>
          <p:cNvSpPr txBox="1"/>
          <p:nvPr/>
        </p:nvSpPr>
        <p:spPr>
          <a:xfrm>
            <a:off x="6664361" y="5377712"/>
            <a:ext cx="6784809" cy="1175258"/>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5455" b="0" i="0" u="none" strike="noStrike" cap="none" dirty="0">
                <a:solidFill>
                  <a:srgbClr val="FFFFFF"/>
                </a:solidFill>
                <a:latin typeface="Poppins Medium"/>
                <a:ea typeface="Poppins Medium"/>
                <a:cs typeface="Poppins Medium"/>
                <a:sym typeface="Poppins Medium"/>
              </a:rPr>
              <a:t>How </a:t>
            </a:r>
            <a:endParaRPr dirty="0"/>
          </a:p>
        </p:txBody>
      </p:sp>
      <p:sp>
        <p:nvSpPr>
          <p:cNvPr id="350" name="Google Shape;350;p9"/>
          <p:cNvSpPr txBox="1"/>
          <p:nvPr/>
        </p:nvSpPr>
        <p:spPr>
          <a:xfrm>
            <a:off x="5936378" y="3958972"/>
            <a:ext cx="10564979" cy="1035810"/>
          </a:xfrm>
          <a:prstGeom prst="rect">
            <a:avLst/>
          </a:prstGeom>
          <a:noFill/>
          <a:ln>
            <a:noFill/>
          </a:ln>
        </p:spPr>
        <p:txBody>
          <a:bodyPr spcFirstLastPara="1" wrap="square" lIns="0" tIns="0" rIns="0" bIns="0" anchor="t" anchorCtr="0">
            <a:spAutoFit/>
          </a:bodyPr>
          <a:lstStyle/>
          <a:p>
            <a:pPr marL="424213" marR="0" lvl="1" indent="-212106" algn="l" rtl="0">
              <a:lnSpc>
                <a:spcPct val="140020"/>
              </a:lnSpc>
              <a:spcBef>
                <a:spcPts val="0"/>
              </a:spcBef>
              <a:spcAft>
                <a:spcPts val="0"/>
              </a:spcAft>
              <a:buClr>
                <a:srgbClr val="000000"/>
              </a:buClr>
              <a:buSzPts val="1964"/>
              <a:buFont typeface="Arial"/>
              <a:buChar char="•"/>
            </a:pPr>
            <a:r>
              <a:rPr lang="en-US" sz="1964" b="0" i="0" u="none" strike="noStrike" cap="none">
                <a:solidFill>
                  <a:srgbClr val="000000"/>
                </a:solidFill>
                <a:latin typeface="Poppins Medium"/>
                <a:ea typeface="Poppins Medium"/>
                <a:cs typeface="Poppins Medium"/>
                <a:sym typeface="Poppins Medium"/>
              </a:rPr>
              <a:t>Proyek ini berfokus pada data historis pasien yang memengaruhi prediksi serangan jantung.</a:t>
            </a:r>
            <a:endParaRPr/>
          </a:p>
          <a:p>
            <a:pPr marL="0" marR="0" lvl="0" indent="0" algn="l" rtl="0">
              <a:lnSpc>
                <a:spcPct val="140020"/>
              </a:lnSpc>
              <a:spcBef>
                <a:spcPts val="0"/>
              </a:spcBef>
              <a:spcAft>
                <a:spcPts val="0"/>
              </a:spcAft>
              <a:buNone/>
            </a:pPr>
            <a:endParaRPr sz="1964" b="0" i="0" u="none" strike="noStrike" cap="none">
              <a:solidFill>
                <a:srgbClr val="000000"/>
              </a:solidFill>
              <a:latin typeface="Poppins Medium"/>
              <a:ea typeface="Poppins Medium"/>
              <a:cs typeface="Poppins Medium"/>
              <a:sym typeface="Poppins Medium"/>
            </a:endParaRPr>
          </a:p>
        </p:txBody>
      </p:sp>
      <p:sp>
        <p:nvSpPr>
          <p:cNvPr id="351" name="Google Shape;351;p9"/>
          <p:cNvSpPr txBox="1"/>
          <p:nvPr/>
        </p:nvSpPr>
        <p:spPr>
          <a:xfrm>
            <a:off x="5936378" y="6826480"/>
            <a:ext cx="11742896" cy="2407234"/>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64" b="0" i="0" u="none" strike="noStrike" cap="none">
                <a:solidFill>
                  <a:srgbClr val="000000"/>
                </a:solidFill>
                <a:latin typeface="Poppins Medium"/>
                <a:ea typeface="Poppins Medium"/>
                <a:cs typeface="Poppins Medium"/>
                <a:sym typeface="Poppins Medium"/>
              </a:rPr>
              <a:t>Proyek ini menggunakan Pendekatan Data Engineering: </a:t>
            </a:r>
            <a:endParaRPr/>
          </a:p>
          <a:p>
            <a:pPr marL="424213" marR="0" lvl="1" indent="-212106" algn="l" rtl="0">
              <a:lnSpc>
                <a:spcPct val="140020"/>
              </a:lnSpc>
              <a:spcBef>
                <a:spcPts val="0"/>
              </a:spcBef>
              <a:spcAft>
                <a:spcPts val="0"/>
              </a:spcAft>
              <a:buClr>
                <a:srgbClr val="000000"/>
              </a:buClr>
              <a:buSzPts val="1964"/>
              <a:buFont typeface="Arial"/>
              <a:buChar char="•"/>
            </a:pPr>
            <a:r>
              <a:rPr lang="en-US" sz="1964" b="0" i="0" u="none" strike="noStrike" cap="none">
                <a:solidFill>
                  <a:srgbClr val="000000"/>
                </a:solidFill>
                <a:latin typeface="Poppins Medium"/>
                <a:ea typeface="Poppins Medium"/>
                <a:cs typeface="Poppins Medium"/>
                <a:sym typeface="Poppins Medium"/>
              </a:rPr>
              <a:t>Transformation menggunakan Google Cloud Platform untuk membersihkan data agar siap digunakan pada tahap berikutnya.</a:t>
            </a:r>
            <a:endParaRPr/>
          </a:p>
          <a:p>
            <a:pPr marL="424213" marR="0" lvl="1" indent="-212106" algn="l" rtl="0">
              <a:lnSpc>
                <a:spcPct val="140020"/>
              </a:lnSpc>
              <a:spcBef>
                <a:spcPts val="0"/>
              </a:spcBef>
              <a:spcAft>
                <a:spcPts val="0"/>
              </a:spcAft>
              <a:buClr>
                <a:srgbClr val="000000"/>
              </a:buClr>
              <a:buSzPts val="1964"/>
              <a:buFont typeface="Arial"/>
              <a:buChar char="•"/>
            </a:pPr>
            <a:r>
              <a:rPr lang="en-US" sz="1964" b="0" i="0" u="none" strike="noStrike" cap="none">
                <a:solidFill>
                  <a:srgbClr val="000000"/>
                </a:solidFill>
                <a:latin typeface="Poppins Medium"/>
                <a:ea typeface="Poppins Medium"/>
                <a:cs typeface="Poppins Medium"/>
                <a:sym typeface="Poppins Medium"/>
              </a:rPr>
              <a:t>Integration menggunakan Talend Open Studio untuk menggabungkan beberapa data.</a:t>
            </a:r>
            <a:endParaRPr/>
          </a:p>
          <a:p>
            <a:pPr marL="424213" marR="0" lvl="1" indent="-212106" algn="l" rtl="0">
              <a:lnSpc>
                <a:spcPct val="140020"/>
              </a:lnSpc>
              <a:spcBef>
                <a:spcPts val="0"/>
              </a:spcBef>
              <a:spcAft>
                <a:spcPts val="0"/>
              </a:spcAft>
              <a:buClr>
                <a:srgbClr val="000000"/>
              </a:buClr>
              <a:buSzPts val="1964"/>
              <a:buFont typeface="Arial"/>
              <a:buChar char="•"/>
            </a:pPr>
            <a:r>
              <a:rPr lang="en-US" sz="1964" b="0" i="0" u="none" strike="noStrike" cap="none">
                <a:solidFill>
                  <a:srgbClr val="000000"/>
                </a:solidFill>
                <a:latin typeface="Poppins Medium"/>
                <a:ea typeface="Poppins Medium"/>
                <a:cs typeface="Poppins Medium"/>
                <a:sym typeface="Poppins Medium"/>
              </a:rPr>
              <a:t>Visualization yang diterapkan menggunakan Tableau untuk mencapai tujuan analisis prediksi serangan jantung.</a:t>
            </a:r>
            <a:endParaRPr/>
          </a:p>
          <a:p>
            <a:pPr marL="0" marR="0" lvl="0" indent="0" algn="l" rtl="0">
              <a:lnSpc>
                <a:spcPct val="140020"/>
              </a:lnSpc>
              <a:spcBef>
                <a:spcPts val="0"/>
              </a:spcBef>
              <a:spcAft>
                <a:spcPts val="0"/>
              </a:spcAft>
              <a:buNone/>
            </a:pPr>
            <a:endParaRPr sz="1964" b="0" i="0" u="none" strike="noStrike" cap="none">
              <a:solidFill>
                <a:srgbClr val="000000"/>
              </a:solidFill>
              <a:latin typeface="Poppins Medium"/>
              <a:ea typeface="Poppins Medium"/>
              <a:cs typeface="Poppins Medium"/>
              <a:sym typeface="Poppins Medium"/>
            </a:endParaRPr>
          </a:p>
        </p:txBody>
      </p:sp>
      <p:sp>
        <p:nvSpPr>
          <p:cNvPr id="352" name="Google Shape;352;p9"/>
          <p:cNvSpPr txBox="1"/>
          <p:nvPr/>
        </p:nvSpPr>
        <p:spPr>
          <a:xfrm>
            <a:off x="5145750" y="2330906"/>
            <a:ext cx="1164039" cy="131144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7239" b="1" i="0" u="none" strike="noStrike" cap="none">
                <a:solidFill>
                  <a:srgbClr val="FDFBFB"/>
                </a:solidFill>
                <a:latin typeface="Poppins Black"/>
                <a:ea typeface="Poppins Black"/>
                <a:cs typeface="Poppins Black"/>
                <a:sym typeface="Poppins Black"/>
              </a:rPr>
              <a:t>5</a:t>
            </a:r>
            <a:endParaRPr/>
          </a:p>
        </p:txBody>
      </p:sp>
      <p:sp>
        <p:nvSpPr>
          <p:cNvPr id="353" name="Google Shape;353;p9"/>
          <p:cNvSpPr txBox="1"/>
          <p:nvPr/>
        </p:nvSpPr>
        <p:spPr>
          <a:xfrm>
            <a:off x="5145750" y="5200710"/>
            <a:ext cx="1164039" cy="1311444"/>
          </a:xfrm>
          <a:prstGeom prst="rect">
            <a:avLst/>
          </a:prstGeom>
          <a:noFill/>
          <a:ln>
            <a:noFill/>
          </a:ln>
        </p:spPr>
        <p:txBody>
          <a:bodyPr spcFirstLastPara="1" wrap="square" lIns="0" tIns="0" rIns="0" bIns="0" anchor="t" anchorCtr="0">
            <a:spAutoFit/>
          </a:bodyPr>
          <a:lstStyle/>
          <a:p>
            <a:pPr marL="0" marR="0" lvl="0" indent="0" algn="l" rtl="0">
              <a:lnSpc>
                <a:spcPct val="139991"/>
              </a:lnSpc>
              <a:spcBef>
                <a:spcPts val="0"/>
              </a:spcBef>
              <a:spcAft>
                <a:spcPts val="0"/>
              </a:spcAft>
              <a:buNone/>
            </a:pPr>
            <a:r>
              <a:rPr lang="en-US" sz="7239" b="1" i="0" u="none" strike="noStrike" cap="none">
                <a:solidFill>
                  <a:srgbClr val="FDFBFB"/>
                </a:solidFill>
                <a:latin typeface="Poppins Black"/>
                <a:ea typeface="Poppins Black"/>
                <a:cs typeface="Poppins Black"/>
                <a:sym typeface="Poppins Black"/>
              </a:rPr>
              <a:t>6</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1009</Words>
  <Application>Microsoft Office PowerPoint</Application>
  <PresentationFormat>Kustom</PresentationFormat>
  <Paragraphs>169</Paragraphs>
  <Slides>39</Slides>
  <Notes>39</Notes>
  <HiddenSlides>0</HiddenSlides>
  <MMClips>0</MMClips>
  <ScaleCrop>false</ScaleCrop>
  <HeadingPairs>
    <vt:vector size="6" baseType="variant">
      <vt:variant>
        <vt:lpstr>Font Dipakai</vt:lpstr>
      </vt:variant>
      <vt:variant>
        <vt:i4>8</vt:i4>
      </vt:variant>
      <vt:variant>
        <vt:lpstr>Tema</vt:lpstr>
      </vt:variant>
      <vt:variant>
        <vt:i4>1</vt:i4>
      </vt:variant>
      <vt:variant>
        <vt:lpstr>Judul Slide</vt:lpstr>
      </vt:variant>
      <vt:variant>
        <vt:i4>39</vt:i4>
      </vt:variant>
    </vt:vector>
  </HeadingPairs>
  <TitlesOfParts>
    <vt:vector size="48" baseType="lpstr">
      <vt:lpstr>Poppins Medium</vt:lpstr>
      <vt:lpstr>Open Sans</vt:lpstr>
      <vt:lpstr>Poppins SemiBold</vt:lpstr>
      <vt:lpstr>DM Sans</vt:lpstr>
      <vt:lpstr>Poppins Black</vt:lpstr>
      <vt:lpstr>Arial</vt:lpstr>
      <vt:lpstr>Poppins</vt:lpstr>
      <vt:lpstr>Calibri</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cp:lastModifiedBy>George Abraham Talakua</cp:lastModifiedBy>
  <cp:revision>10</cp:revision>
  <dcterms:created xsi:type="dcterms:W3CDTF">2006-08-16T00:00:00Z</dcterms:created>
  <dcterms:modified xsi:type="dcterms:W3CDTF">2023-12-15T12:56:27Z</dcterms:modified>
</cp:coreProperties>
</file>